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41"/>
  </p:notesMasterIdLst>
  <p:sldIdLst>
    <p:sldId id="384" r:id="rId2"/>
    <p:sldId id="335" r:id="rId3"/>
    <p:sldId id="258" r:id="rId4"/>
    <p:sldId id="259" r:id="rId5"/>
    <p:sldId id="387" r:id="rId6"/>
    <p:sldId id="386" r:id="rId7"/>
    <p:sldId id="438" r:id="rId8"/>
    <p:sldId id="439" r:id="rId9"/>
    <p:sldId id="336" r:id="rId10"/>
    <p:sldId id="437" r:id="rId11"/>
    <p:sldId id="338" r:id="rId12"/>
    <p:sldId id="262" r:id="rId13"/>
    <p:sldId id="440" r:id="rId14"/>
    <p:sldId id="343" r:id="rId15"/>
    <p:sldId id="443" r:id="rId16"/>
    <p:sldId id="401" r:id="rId17"/>
    <p:sldId id="444" r:id="rId18"/>
    <p:sldId id="441" r:id="rId19"/>
    <p:sldId id="445" r:id="rId20"/>
    <p:sldId id="446" r:id="rId21"/>
    <p:sldId id="442" r:id="rId22"/>
    <p:sldId id="447" r:id="rId23"/>
    <p:sldId id="448" r:id="rId24"/>
    <p:sldId id="349" r:id="rId25"/>
    <p:sldId id="416" r:id="rId26"/>
    <p:sldId id="449" r:id="rId27"/>
    <p:sldId id="450" r:id="rId28"/>
    <p:sldId id="451" r:id="rId29"/>
    <p:sldId id="452" r:id="rId30"/>
    <p:sldId id="453" r:id="rId31"/>
    <p:sldId id="454" r:id="rId32"/>
    <p:sldId id="388" r:id="rId33"/>
    <p:sldId id="431" r:id="rId34"/>
    <p:sldId id="455" r:id="rId35"/>
    <p:sldId id="456" r:id="rId36"/>
    <p:sldId id="457" r:id="rId37"/>
    <p:sldId id="364" r:id="rId38"/>
    <p:sldId id="458" r:id="rId39"/>
    <p:sldId id="459" r:id="rId40"/>
  </p:sldIdLst>
  <p:sldSz cx="9144000" cy="5143500" type="screen16x9"/>
  <p:notesSz cx="6858000" cy="9144000"/>
  <p:embeddedFontLst>
    <p:embeddedFont>
      <p:font typeface="Coming Soon" panose="020B0604020202020204" charset="0"/>
      <p:regular r:id="rId42"/>
    </p:embeddedFont>
    <p:embeddedFont>
      <p:font typeface="Concert One" pitchFamily="2" charset="0"/>
      <p:regular r:id="rId43"/>
    </p:embeddedFont>
    <p:embeddedFont>
      <p:font typeface="Roboto Mono Medium" panose="00000009000000000000" pitchFamily="49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Opening" id="{6FD0985B-68FF-4CC7-9BB3-C9BFA8BEC52E}">
          <p14:sldIdLst>
            <p14:sldId id="384"/>
            <p14:sldId id="335"/>
            <p14:sldId id="258"/>
          </p14:sldIdLst>
        </p14:section>
        <p14:section name="Introduction" id="{B9D61E67-2013-480C-818B-641E2D85E2ED}">
          <p14:sldIdLst>
            <p14:sldId id="259"/>
            <p14:sldId id="387"/>
            <p14:sldId id="386"/>
            <p14:sldId id="438"/>
            <p14:sldId id="439"/>
          </p14:sldIdLst>
        </p14:section>
        <p14:section name="Tasks" id="{8B65AC0B-32F3-41B3-8A7E-F193DA697463}">
          <p14:sldIdLst>
            <p14:sldId id="336"/>
            <p14:sldId id="437"/>
          </p14:sldIdLst>
        </p14:section>
        <p14:section name="Usability Goals &amp; Key Measurements" id="{6C46C01E-BEED-40EC-B070-A6C9D14B13A0}">
          <p14:sldIdLst>
            <p14:sldId id="338"/>
            <p14:sldId id="262"/>
            <p14:sldId id="440"/>
          </p14:sldIdLst>
        </p14:section>
        <p14:section name="Revised Interface Sketches" id="{B4C256EA-C25F-4B6C-9847-676878B5F3A8}">
          <p14:sldIdLst>
            <p14:sldId id="343"/>
            <p14:sldId id="443"/>
            <p14:sldId id="401"/>
            <p14:sldId id="444"/>
            <p14:sldId id="441"/>
            <p14:sldId id="445"/>
            <p14:sldId id="446"/>
            <p14:sldId id="442"/>
            <p14:sldId id="447"/>
            <p14:sldId id="448"/>
          </p14:sldIdLst>
        </p14:section>
        <p14:section name="Task Flows" id="{47856116-7BF3-4845-9F9E-DF4930935A4B}">
          <p14:sldIdLst>
            <p14:sldId id="349"/>
            <p14:sldId id="416"/>
            <p14:sldId id="449"/>
            <p14:sldId id="450"/>
            <p14:sldId id="451"/>
            <p14:sldId id="452"/>
            <p14:sldId id="453"/>
            <p14:sldId id="454"/>
          </p14:sldIdLst>
        </p14:section>
        <p14:section name="Prototype Implementation" id="{89AB9C02-B483-41ED-B664-5E842A51D3AC}">
          <p14:sldIdLst>
            <p14:sldId id="388"/>
            <p14:sldId id="431"/>
            <p14:sldId id="455"/>
            <p14:sldId id="456"/>
            <p14:sldId id="457"/>
          </p14:sldIdLst>
        </p14:section>
        <p14:section name="Ending" id="{0C7E2840-DAE2-4B39-A119-1C49EB7E9E08}">
          <p14:sldIdLst>
            <p14:sldId id="364"/>
          </p14:sldIdLst>
        </p14:section>
        <p14:section name="Appendix" id="{A30C5954-A347-4320-83A0-37D1B79EF670}">
          <p14:sldIdLst>
            <p14:sldId id="458"/>
            <p14:sldId id="4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4141"/>
    <a:srgbClr val="595959"/>
    <a:srgbClr val="A8D68C"/>
    <a:srgbClr val="FFFFFF"/>
    <a:srgbClr val="2A78AB"/>
    <a:srgbClr val="F1C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0CB372-2525-474F-9F3D-291556B7BE7B}">
  <a:tblStyle styleId="{710CB372-2525-474F-9F3D-291556B7BE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1097" autoAdjust="0"/>
  </p:normalViewPr>
  <p:slideViewPr>
    <p:cSldViewPr snapToGrid="0">
      <p:cViewPr varScale="1">
        <p:scale>
          <a:sx n="101" d="100"/>
          <a:sy n="101" d="100"/>
        </p:scale>
        <p:origin x="88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47776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56247634-18EE-F717-11E1-51C1D93AE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0D036F21-6D4A-D9CF-A033-D1E1AC4E41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FA3CD310-9B98-60CE-B4F8-23234470E0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962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44EEB6-FC89-4C0B-FF02-AC50E08E0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BCCE84-1432-8720-F071-AD004D19B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011A6D-8D62-6547-D8E2-4AD58CEE9C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707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525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B722B-084D-F1B2-F8DF-9BBDBF2E3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C96AC9-BE80-E7E6-9434-9FF7B12856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175A15-3F7B-7508-A6A4-1F9F1B8547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301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7FD146BB-23BC-5382-E379-E51D3B44C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12DFF398-6282-FD2D-4624-3C783F661F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A988024C-0392-3C0C-68CE-25A73EF344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5735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76A2B250-1EC7-650C-E5FD-C67413868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1D933083-A6F1-E561-64BC-43D889437F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5E57A7B9-8DD6-BB42-519D-194AA7B0BF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852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590DF4A1-115C-A595-DD3F-393BCB1FD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26271E17-62F0-1AAA-C7E3-7E15FDBA1B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D48D18F1-E6D1-35AC-01B3-ECB6A7EE8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196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31CC70F7-BDB6-2261-7832-11EB9B412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34880F3D-D716-E021-D601-11A0519BBF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168EF4FB-FD77-90F6-7B0F-9F43267E27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090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1E133AAF-6D15-C7E8-7FBE-E6CA41C00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C96832BC-48E5-D08F-3B67-BF8A76EAAD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AA194D57-75E2-3B35-F035-8D7F6478EB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3501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C8E4FC04-C221-8C42-89F2-7FE3C0902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21315489-78F3-2B0D-15DF-52198D85D9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4F294451-F5CB-A41B-CA0E-1FF337B37C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412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>
          <a:extLst>
            <a:ext uri="{FF2B5EF4-FFF2-40B4-BE49-F238E27FC236}">
              <a16:creationId xmlns:a16="http://schemas.microsoft.com/office/drawing/2014/main" id="{1379E4DB-FFD0-FD09-ADC6-2F597A34E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853034354b_0_103:notes">
            <a:extLst>
              <a:ext uri="{FF2B5EF4-FFF2-40B4-BE49-F238E27FC236}">
                <a16:creationId xmlns:a16="http://schemas.microsoft.com/office/drawing/2014/main" id="{508D41FB-A269-1B1C-F898-FD5919184F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853034354b_0_103:notes">
            <a:extLst>
              <a:ext uri="{FF2B5EF4-FFF2-40B4-BE49-F238E27FC236}">
                <a16:creationId xmlns:a16="http://schemas.microsoft.com/office/drawing/2014/main" id="{F88FE38D-764D-D6AA-5653-8BE92D3F73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32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>
          <a:extLst>
            <a:ext uri="{FF2B5EF4-FFF2-40B4-BE49-F238E27FC236}">
              <a16:creationId xmlns:a16="http://schemas.microsoft.com/office/drawing/2014/main" id="{917DC618-7EA4-C28C-7B89-AC08A91C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>
            <a:extLst>
              <a:ext uri="{FF2B5EF4-FFF2-40B4-BE49-F238E27FC236}">
                <a16:creationId xmlns:a16="http://schemas.microsoft.com/office/drawing/2014/main" id="{A8C24B4E-5E98-B68B-A9FA-6380B09F8D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>
            <a:extLst>
              <a:ext uri="{FF2B5EF4-FFF2-40B4-BE49-F238E27FC236}">
                <a16:creationId xmlns:a16="http://schemas.microsoft.com/office/drawing/2014/main" id="{AA62AD84-048B-2A9E-EFB8-87643083A6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769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>
          <a:extLst>
            <a:ext uri="{FF2B5EF4-FFF2-40B4-BE49-F238E27FC236}">
              <a16:creationId xmlns:a16="http://schemas.microsoft.com/office/drawing/2014/main" id="{C01AADB9-DE98-1633-2D1B-A8D3CFD52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>
            <a:extLst>
              <a:ext uri="{FF2B5EF4-FFF2-40B4-BE49-F238E27FC236}">
                <a16:creationId xmlns:a16="http://schemas.microsoft.com/office/drawing/2014/main" id="{7AA5B13E-DBD2-6C6A-440A-50A32EA2A0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>
            <a:extLst>
              <a:ext uri="{FF2B5EF4-FFF2-40B4-BE49-F238E27FC236}">
                <a16:creationId xmlns:a16="http://schemas.microsoft.com/office/drawing/2014/main" id="{DB37353D-C435-C5A1-8199-B7AE56F161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6764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77e3144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77e3144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83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ED8CE783-9880-44DF-6834-65A95AB52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5E0FAE10-C280-D9C8-183E-03B10B6FAC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9558E91E-ED6A-D716-8684-C6E3B571C1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068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D049316A-2A28-2AE7-EB15-34D5D10C7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FF868BBB-AC98-7501-88F8-70B654F52C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9C400C36-7BD8-8696-A80B-6FCEB460B4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15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4978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005C76C4-1D53-EBCB-3A21-E190E4651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82C2F7B7-E52A-CD2B-80E6-B4D5F6ED01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7614C3DF-EC48-5FB1-8A94-BF21F690DA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6914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1089"/>
          <a:stretch/>
        </p:blipFill>
        <p:spPr>
          <a:xfrm rot="-620881">
            <a:off x="1853551" y="40483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45" b="6838"/>
          <a:stretch/>
        </p:blipFill>
        <p:spPr>
          <a:xfrm>
            <a:off x="1047887" y="524012"/>
            <a:ext cx="7048226" cy="410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3925" y="2989525"/>
            <a:ext cx="1584774" cy="1852801"/>
          </a:xfrm>
          <a:prstGeom prst="rect">
            <a:avLst/>
          </a:prstGeom>
          <a:noFill/>
          <a:ln>
            <a:noFill/>
          </a:ln>
          <a:effectLst>
            <a:outerShdw blurRad="57150" dist="19050" dir="3300000" algn="bl" rotWithShape="0">
              <a:srgbClr val="000000">
                <a:alpha val="34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532100" y="1728423"/>
            <a:ext cx="6079800" cy="16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4151" y="4476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0747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929350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/>
          </p:nvPr>
        </p:nvSpPr>
        <p:spPr>
          <a:xfrm>
            <a:off x="531873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3"/>
          </p:nvPr>
        </p:nvSpPr>
        <p:spPr>
          <a:xfrm>
            <a:off x="5340612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4"/>
          </p:nvPr>
        </p:nvSpPr>
        <p:spPr>
          <a:xfrm>
            <a:off x="90747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5"/>
          </p:nvPr>
        </p:nvSpPr>
        <p:spPr>
          <a:xfrm>
            <a:off x="929350" y="36858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6"/>
          </p:nvPr>
        </p:nvSpPr>
        <p:spPr>
          <a:xfrm>
            <a:off x="531873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7"/>
          </p:nvPr>
        </p:nvSpPr>
        <p:spPr>
          <a:xfrm>
            <a:off x="5340612" y="3685874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8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IG_NUMBER_1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/>
          <p:cNvPicPr preferRelativeResize="0"/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1089"/>
          <a:stretch/>
        </p:blipFill>
        <p:spPr>
          <a:xfrm rot="635655">
            <a:off x="1848552" y="3058534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1089"/>
          <a:stretch/>
        </p:blipFill>
        <p:spPr>
          <a:xfrm rot="1903775">
            <a:off x="6763976" y="866659"/>
            <a:ext cx="2068425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45" b="6838"/>
          <a:stretch/>
        </p:blipFill>
        <p:spPr>
          <a:xfrm>
            <a:off x="129175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 txBox="1">
            <a:spLocks noGrp="1"/>
          </p:cNvSpPr>
          <p:nvPr>
            <p:ph type="title" hasCustomPrompt="1"/>
          </p:nvPr>
        </p:nvSpPr>
        <p:spPr>
          <a:xfrm>
            <a:off x="1301450" y="271978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p30"/>
          <p:cNvSpPr txBox="1">
            <a:spLocks noGrp="1"/>
          </p:cNvSpPr>
          <p:nvPr>
            <p:ph type="subTitle" idx="1"/>
          </p:nvPr>
        </p:nvSpPr>
        <p:spPr>
          <a:xfrm>
            <a:off x="1301450" y="338338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0"/>
          <p:cNvSpPr txBox="1">
            <a:spLocks noGrp="1"/>
          </p:cNvSpPr>
          <p:nvPr>
            <p:ph type="title" idx="2" hasCustomPrompt="1"/>
          </p:nvPr>
        </p:nvSpPr>
        <p:spPr>
          <a:xfrm>
            <a:off x="3521400" y="271978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0" name="Google Shape;190;p30"/>
          <p:cNvSpPr txBox="1">
            <a:spLocks noGrp="1"/>
          </p:cNvSpPr>
          <p:nvPr>
            <p:ph type="subTitle" idx="3"/>
          </p:nvPr>
        </p:nvSpPr>
        <p:spPr>
          <a:xfrm>
            <a:off x="3521400" y="338338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30"/>
          <p:cNvSpPr txBox="1">
            <a:spLocks noGrp="1"/>
          </p:cNvSpPr>
          <p:nvPr>
            <p:ph type="title" idx="4" hasCustomPrompt="1"/>
          </p:nvPr>
        </p:nvSpPr>
        <p:spPr>
          <a:xfrm>
            <a:off x="5741350" y="271978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30"/>
          <p:cNvSpPr txBox="1">
            <a:spLocks noGrp="1"/>
          </p:cNvSpPr>
          <p:nvPr>
            <p:ph type="subTitle" idx="5"/>
          </p:nvPr>
        </p:nvSpPr>
        <p:spPr>
          <a:xfrm>
            <a:off x="5741350" y="338338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2"/>
          <p:cNvPicPr preferRelativeResize="0"/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1_3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3"/>
          <p:cNvPicPr preferRelativeResize="0"/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IG_NUMBER_1_1_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4"/>
          <p:cNvPicPr preferRelativeResize="0"/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4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996375" y="1900525"/>
            <a:ext cx="2901600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7869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650175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1262550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1922400" y="3538630"/>
            <a:ext cx="21402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1"/>
          </p:nvPr>
        </p:nvSpPr>
        <p:spPr>
          <a:xfrm>
            <a:off x="1922400" y="1269487"/>
            <a:ext cx="3439500" cy="21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sz="2400" b="1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8530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24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676" r:id="rId4"/>
    <p:sldLayoutId id="2147483688" r:id="rId5"/>
    <p:sldLayoutId id="2147483689" r:id="rId6"/>
    <p:sldLayoutId id="2147483690" r:id="rId7"/>
    <p:sldLayoutId id="2147483695" r:id="rId8"/>
    <p:sldLayoutId id="2147483696" r:id="rId9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55.png"/><Relationship Id="rId5" Type="http://schemas.openxmlformats.org/officeDocument/2006/relationships/image" Target="../media/image11.png"/><Relationship Id="rId10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55.png"/><Relationship Id="rId5" Type="http://schemas.openxmlformats.org/officeDocument/2006/relationships/image" Target="../media/image11.png"/><Relationship Id="rId10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https://www.figma.com/proto/FqrjzJE7qaYDLcr0UdZYUS/HCI---Planmate?node-id=104-9878&amp;p=f&amp;t=oLL26FQaZcOxMCbY-1&amp;scaling=min-zoom&amp;content-scaling=fixed&amp;page-id=0%3A1&amp;starting-point-node-id=1%3A15" TargetMode="External"/><Relationship Id="rId7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3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>
            <a:spLocks noGrp="1"/>
          </p:cNvSpPr>
          <p:nvPr>
            <p:ph type="ctrTitle"/>
          </p:nvPr>
        </p:nvSpPr>
        <p:spPr>
          <a:xfrm>
            <a:off x="1532100" y="986679"/>
            <a:ext cx="6079800" cy="25707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TIMETABLE PLANNER WEBSITE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15" name="Google Shape;315;p50"/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F</a:t>
            </a:r>
            <a:r>
              <a:rPr lang="en" b="0" dirty="0"/>
              <a:t>rom: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3</a:t>
            </a:r>
            <a:endParaRPr b="0" dirty="0"/>
          </a:p>
        </p:txBody>
      </p:sp>
      <p:sp>
        <p:nvSpPr>
          <p:cNvPr id="316" name="Google Shape;316;p50"/>
          <p:cNvSpPr/>
          <p:nvPr/>
        </p:nvSpPr>
        <p:spPr>
          <a:xfrm>
            <a:off x="2265675" y="2248908"/>
            <a:ext cx="617075" cy="15875"/>
          </a:xfrm>
          <a:custGeom>
            <a:avLst/>
            <a:gdLst/>
            <a:ahLst/>
            <a:cxnLst/>
            <a:rect l="l" t="t" r="r" b="b"/>
            <a:pathLst>
              <a:path w="24683" h="635" extrusionOk="0">
                <a:moveTo>
                  <a:pt x="0" y="635"/>
                </a:moveTo>
                <a:cubicBezTo>
                  <a:pt x="8115" y="-719"/>
                  <a:pt x="16455" y="635"/>
                  <a:pt x="24683" y="635"/>
                </a:cubicBezTo>
              </a:path>
            </a:pathLst>
          </a:custGeom>
          <a:solidFill>
            <a:srgbClr val="F1C232"/>
          </a:solidFill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" name="Google Shape;317;p50"/>
          <p:cNvSpPr/>
          <p:nvPr/>
        </p:nvSpPr>
        <p:spPr>
          <a:xfrm>
            <a:off x="6264675" y="2249957"/>
            <a:ext cx="613650" cy="13775"/>
          </a:xfrm>
          <a:custGeom>
            <a:avLst/>
            <a:gdLst/>
            <a:ahLst/>
            <a:cxnLst/>
            <a:rect l="l" t="t" r="r" b="b"/>
            <a:pathLst>
              <a:path w="24546" h="551" extrusionOk="0">
                <a:moveTo>
                  <a:pt x="0" y="551"/>
                </a:moveTo>
                <a:cubicBezTo>
                  <a:pt x="8133" y="-353"/>
                  <a:pt x="16363" y="137"/>
                  <a:pt x="24546" y="137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8" name="Google Shape;318;p50"/>
          <p:cNvSpPr/>
          <p:nvPr/>
        </p:nvSpPr>
        <p:spPr>
          <a:xfrm>
            <a:off x="1889900" y="4413504"/>
            <a:ext cx="992850" cy="102600"/>
          </a:xfrm>
          <a:custGeom>
            <a:avLst/>
            <a:gdLst/>
            <a:ahLst/>
            <a:cxnLst/>
            <a:rect l="l" t="t" r="r" b="b"/>
            <a:pathLst>
              <a:path w="39714" h="4104" extrusionOk="0">
                <a:moveTo>
                  <a:pt x="0" y="4104"/>
                </a:moveTo>
                <a:cubicBezTo>
                  <a:pt x="11382" y="-2730"/>
                  <a:pt x="26437" y="1070"/>
                  <a:pt x="39714" y="1070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19" name="Google Shape;319;p5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76" t="16970" r="8892" b="21025"/>
          <a:stretch/>
        </p:blipFill>
        <p:spPr>
          <a:xfrm>
            <a:off x="7982857" y="2022889"/>
            <a:ext cx="593168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0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9175" y="1464294"/>
            <a:ext cx="2036850" cy="846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495;p63">
            <a:extLst>
              <a:ext uri="{FF2B5EF4-FFF2-40B4-BE49-F238E27FC236}">
                <a16:creationId xmlns:a16="http://schemas.microsoft.com/office/drawing/2014/main" id="{819A6566-5A0A-31F6-5AD2-6886288A7121}"/>
              </a:ext>
            </a:extLst>
          </p:cNvPr>
          <p:cNvGrpSpPr/>
          <p:nvPr/>
        </p:nvGrpSpPr>
        <p:grpSpPr>
          <a:xfrm>
            <a:off x="6079197" y="2462685"/>
            <a:ext cx="1718182" cy="1741552"/>
            <a:chOff x="-331425" y="1579700"/>
            <a:chExt cx="1880250" cy="1905825"/>
          </a:xfrm>
        </p:grpSpPr>
        <p:sp>
          <p:nvSpPr>
            <p:cNvPr id="3" name="Google Shape;496;p63">
              <a:extLst>
                <a:ext uri="{FF2B5EF4-FFF2-40B4-BE49-F238E27FC236}">
                  <a16:creationId xmlns:a16="http://schemas.microsoft.com/office/drawing/2014/main" id="{6082B56A-4973-4523-3C68-A329D04E065F}"/>
                </a:ext>
              </a:extLst>
            </p:cNvPr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97;p63">
              <a:extLst>
                <a:ext uri="{FF2B5EF4-FFF2-40B4-BE49-F238E27FC236}">
                  <a16:creationId xmlns:a16="http://schemas.microsoft.com/office/drawing/2014/main" id="{DA889305-CBF0-EA5A-1901-A1F83F14AAC7}"/>
                </a:ext>
              </a:extLst>
            </p:cNvPr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98;p63">
              <a:extLst>
                <a:ext uri="{FF2B5EF4-FFF2-40B4-BE49-F238E27FC236}">
                  <a16:creationId xmlns:a16="http://schemas.microsoft.com/office/drawing/2014/main" id="{8569CAFF-54A4-D51F-D35A-58D005B83139}"/>
                </a:ext>
              </a:extLst>
            </p:cNvPr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315;p50">
            <a:extLst>
              <a:ext uri="{FF2B5EF4-FFF2-40B4-BE49-F238E27FC236}">
                <a16:creationId xmlns:a16="http://schemas.microsoft.com/office/drawing/2014/main" id="{20BDB016-4DB3-826E-FF73-A3AFB2791193}"/>
              </a:ext>
            </a:extLst>
          </p:cNvPr>
          <p:cNvSpPr txBox="1">
            <a:spLocks/>
          </p:cNvSpPr>
          <p:nvPr/>
        </p:nvSpPr>
        <p:spPr>
          <a:xfrm rot="434579">
            <a:off x="6321532" y="3115302"/>
            <a:ext cx="1427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marL="0" indent="0"/>
            <a:r>
              <a:rPr lang="en-US" dirty="0"/>
              <a:t>AC4150E </a:t>
            </a:r>
          </a:p>
          <a:p>
            <a:pPr marL="0" indent="0"/>
            <a:r>
              <a:rPr lang="en-US" dirty="0"/>
              <a:t>-</a:t>
            </a:r>
          </a:p>
          <a:p>
            <a:pPr marL="0" indent="0"/>
            <a:r>
              <a:rPr lang="en-US" dirty="0"/>
              <a:t>152296</a:t>
            </a:r>
          </a:p>
        </p:txBody>
      </p:sp>
      <p:pic>
        <p:nvPicPr>
          <p:cNvPr id="7" name="Google Shape;1769;p113">
            <a:extLst>
              <a:ext uri="{FF2B5EF4-FFF2-40B4-BE49-F238E27FC236}">
                <a16:creationId xmlns:a16="http://schemas.microsoft.com/office/drawing/2014/main" id="{B306CCA2-4A01-F8A6-2D94-F79CA5E426CB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6812" y="3370205"/>
            <a:ext cx="1981068" cy="96620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14;p50">
            <a:extLst>
              <a:ext uri="{FF2B5EF4-FFF2-40B4-BE49-F238E27FC236}">
                <a16:creationId xmlns:a16="http://schemas.microsoft.com/office/drawing/2014/main" id="{93527ECB-89A4-A1B4-C04B-29FBF097E9C5}"/>
              </a:ext>
            </a:extLst>
          </p:cNvPr>
          <p:cNvSpPr txBox="1">
            <a:spLocks/>
          </p:cNvSpPr>
          <p:nvPr/>
        </p:nvSpPr>
        <p:spPr>
          <a:xfrm>
            <a:off x="3620625" y="3370205"/>
            <a:ext cx="2238523" cy="8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Me-fi Prototype </a:t>
            </a:r>
          </a:p>
        </p:txBody>
      </p:sp>
      <p:pic>
        <p:nvPicPr>
          <p:cNvPr id="9" name="Google Shape;665;p71">
            <a:extLst>
              <a:ext uri="{FF2B5EF4-FFF2-40B4-BE49-F238E27FC236}">
                <a16:creationId xmlns:a16="http://schemas.microsoft.com/office/drawing/2014/main" id="{B4325502-E51C-DE4D-55D5-B9AD02AD84BA}"/>
              </a:ext>
            </a:extLst>
          </p:cNvPr>
          <p:cNvPicPr preferRelativeResize="0"/>
          <p:nvPr/>
        </p:nvPicPr>
        <p:blipFill>
          <a:blip r:embed="rId6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716674" flipH="1">
            <a:off x="5607390" y="3416617"/>
            <a:ext cx="677179" cy="30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81;p88">
            <a:extLst>
              <a:ext uri="{FF2B5EF4-FFF2-40B4-BE49-F238E27FC236}">
                <a16:creationId xmlns:a16="http://schemas.microsoft.com/office/drawing/2014/main" id="{4AF49F6D-2886-74D5-21F9-08F2E15CD07A}"/>
              </a:ext>
            </a:extLst>
          </p:cNvPr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700" y="774756"/>
            <a:ext cx="757045" cy="823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777;p113">
            <a:extLst>
              <a:ext uri="{FF2B5EF4-FFF2-40B4-BE49-F238E27FC236}">
                <a16:creationId xmlns:a16="http://schemas.microsoft.com/office/drawing/2014/main" id="{9EE155D9-56E6-6F69-DFA9-09309EE464DD}"/>
              </a:ext>
            </a:extLst>
          </p:cNvPr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61996">
            <a:off x="1640982" y="1765846"/>
            <a:ext cx="1528467" cy="1913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512AF8-AC20-9B46-62A4-ABD93D5E5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222270">
            <a:off x="1734943" y="2187673"/>
            <a:ext cx="1457529" cy="145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0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A3600-84C5-7C74-FF46-C94F0BEB4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9A77-A411-AE01-4DD0-BDE3D3E7F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980" y="878445"/>
            <a:ext cx="2917800" cy="488400"/>
          </a:xfrm>
        </p:spPr>
        <p:txBody>
          <a:bodyPr/>
          <a:lstStyle/>
          <a:p>
            <a:r>
              <a:rPr lang="en-US" dirty="0"/>
              <a:t>Simple Task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766A5-A9EB-5D23-3A4A-6D964C142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7388" y="1328038"/>
            <a:ext cx="3536688" cy="716700"/>
          </a:xfrm>
        </p:spPr>
        <p:txBody>
          <a:bodyPr/>
          <a:lstStyle/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Export the personalized</a:t>
            </a:r>
          </a:p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timetable to a PDF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78049C-BD55-DEBB-1165-6007524ED79E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340652" y="3133417"/>
            <a:ext cx="2917800" cy="488400"/>
          </a:xfrm>
        </p:spPr>
        <p:txBody>
          <a:bodyPr/>
          <a:lstStyle/>
          <a:p>
            <a:r>
              <a:rPr lang="en-US" dirty="0"/>
              <a:t>Complex Task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9BE9202-9906-2A62-0B7D-99A4C03FFF18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5296852" y="2005931"/>
            <a:ext cx="2917800" cy="488400"/>
          </a:xfrm>
        </p:spPr>
        <p:txBody>
          <a:bodyPr/>
          <a:lstStyle/>
          <a:p>
            <a:r>
              <a:rPr lang="en-US" dirty="0"/>
              <a:t>Moderate Task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C00B0BC-1E24-08FF-61A8-55DB43387B78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318732" y="2455524"/>
            <a:ext cx="2874000" cy="716700"/>
          </a:xfrm>
        </p:spPr>
        <p:txBody>
          <a:bodyPr/>
          <a:lstStyle/>
          <a:p>
            <a:r>
              <a:rPr lang="en-US" dirty="0"/>
              <a:t>View the campus map</a:t>
            </a:r>
          </a:p>
          <a:p>
            <a:r>
              <a:rPr lang="en-US" dirty="0"/>
              <a:t>with class locations 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E27A242-D27B-B482-9C89-FC78405090B4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en-US" dirty="0"/>
              <a:t>3 Tasks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18A8FBB-7DA8-ED3F-4D66-89C5D69614FB}"/>
              </a:ext>
            </a:extLst>
          </p:cNvPr>
          <p:cNvSpPr txBox="1">
            <a:spLocks/>
          </p:cNvSpPr>
          <p:nvPr/>
        </p:nvSpPr>
        <p:spPr>
          <a:xfrm>
            <a:off x="4987388" y="3583009"/>
            <a:ext cx="3536688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Automatically generate and</a:t>
            </a:r>
          </a:p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view a personalized</a:t>
            </a:r>
          </a:p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timetable</a:t>
            </a:r>
            <a:endParaRPr lang="en-US" dirty="0"/>
          </a:p>
        </p:txBody>
      </p:sp>
      <p:pic>
        <p:nvPicPr>
          <p:cNvPr id="21" name="Google Shape;405;p57">
            <a:extLst>
              <a:ext uri="{FF2B5EF4-FFF2-40B4-BE49-F238E27FC236}">
                <a16:creationId xmlns:a16="http://schemas.microsoft.com/office/drawing/2014/main" id="{D2DAD581-76B3-B8D9-5448-E01019A9B17E}"/>
              </a:ext>
            </a:extLst>
          </p:cNvPr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91595">
            <a:off x="204987" y="1787133"/>
            <a:ext cx="3913781" cy="88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5;p57">
            <a:extLst>
              <a:ext uri="{FF2B5EF4-FFF2-40B4-BE49-F238E27FC236}">
                <a16:creationId xmlns:a16="http://schemas.microsoft.com/office/drawing/2014/main" id="{BFB82EA1-DA5A-670E-FE39-4960EEF3AEFD}"/>
              </a:ext>
            </a:extLst>
          </p:cNvPr>
          <p:cNvPicPr preferRelativeResize="0"/>
          <p:nvPr/>
        </p:nvPicPr>
        <p:blipFill>
          <a:blip r:embed="rId2" cstate="screen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421030">
            <a:off x="1081777" y="2535588"/>
            <a:ext cx="3721966" cy="970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5;p57">
            <a:extLst>
              <a:ext uri="{FF2B5EF4-FFF2-40B4-BE49-F238E27FC236}">
                <a16:creationId xmlns:a16="http://schemas.microsoft.com/office/drawing/2014/main" id="{27B79F6E-B852-5B2C-8FC6-875DA5D41A9C}"/>
              </a:ext>
            </a:extLst>
          </p:cNvPr>
          <p:cNvPicPr preferRelativeResize="0"/>
          <p:nvPr/>
        </p:nvPicPr>
        <p:blipFill>
          <a:blip r:embed="rId2" cstate="screen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254241">
            <a:off x="833589" y="2981382"/>
            <a:ext cx="3222615" cy="7788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775AD6C-9290-1A72-44E0-C76B263F60BA}"/>
              </a:ext>
            </a:extLst>
          </p:cNvPr>
          <p:cNvGrpSpPr/>
          <p:nvPr/>
        </p:nvGrpSpPr>
        <p:grpSpPr>
          <a:xfrm>
            <a:off x="663614" y="1070097"/>
            <a:ext cx="3204520" cy="3785843"/>
            <a:chOff x="4644571" y="513039"/>
            <a:chExt cx="3834979" cy="4530671"/>
          </a:xfrm>
        </p:grpSpPr>
        <p:grpSp>
          <p:nvGrpSpPr>
            <p:cNvPr id="15" name="Google Shape;495;p63">
              <a:extLst>
                <a:ext uri="{FF2B5EF4-FFF2-40B4-BE49-F238E27FC236}">
                  <a16:creationId xmlns:a16="http://schemas.microsoft.com/office/drawing/2014/main" id="{ABD0CADE-35E8-9763-2090-70C330A4656F}"/>
                </a:ext>
              </a:extLst>
            </p:cNvPr>
            <p:cNvGrpSpPr/>
            <p:nvPr/>
          </p:nvGrpSpPr>
          <p:grpSpPr>
            <a:xfrm>
              <a:off x="4644571" y="513039"/>
              <a:ext cx="3834979" cy="3887141"/>
              <a:chOff x="-331425" y="1579700"/>
              <a:chExt cx="1880250" cy="1905825"/>
            </a:xfrm>
          </p:grpSpPr>
          <p:sp>
            <p:nvSpPr>
              <p:cNvPr id="18" name="Google Shape;496;p63">
                <a:extLst>
                  <a:ext uri="{FF2B5EF4-FFF2-40B4-BE49-F238E27FC236}">
                    <a16:creationId xmlns:a16="http://schemas.microsoft.com/office/drawing/2014/main" id="{7931E2C2-E8EC-4993-A0D8-DFFFF7A810BA}"/>
                  </a:ext>
                </a:extLst>
              </p:cNvPr>
              <p:cNvSpPr/>
              <p:nvPr/>
            </p:nvSpPr>
            <p:spPr>
              <a:xfrm>
                <a:off x="-72650" y="1864050"/>
                <a:ext cx="1621475" cy="1621475"/>
              </a:xfrm>
              <a:custGeom>
                <a:avLst/>
                <a:gdLst/>
                <a:ahLst/>
                <a:cxnLst/>
                <a:rect l="l" t="t" r="r" b="b"/>
                <a:pathLst>
                  <a:path w="64859" h="64859" extrusionOk="0">
                    <a:moveTo>
                      <a:pt x="7060" y="1"/>
                    </a:moveTo>
                    <a:lnTo>
                      <a:pt x="1" y="57794"/>
                    </a:lnTo>
                    <a:lnTo>
                      <a:pt x="57800" y="64858"/>
                    </a:lnTo>
                    <a:lnTo>
                      <a:pt x="64858" y="7060"/>
                    </a:lnTo>
                    <a:lnTo>
                      <a:pt x="58170" y="6238"/>
                    </a:lnTo>
                    <a:lnTo>
                      <a:pt x="58170" y="6238"/>
                    </a:lnTo>
                    <a:cubicBezTo>
                      <a:pt x="59249" y="7937"/>
                      <a:pt x="58324" y="10802"/>
                      <a:pt x="55874" y="10802"/>
                    </a:cubicBezTo>
                    <a:cubicBezTo>
                      <a:pt x="55742" y="10802"/>
                      <a:pt x="55605" y="10794"/>
                      <a:pt x="55465" y="10777"/>
                    </a:cubicBezTo>
                    <a:cubicBezTo>
                      <a:pt x="52716" y="10439"/>
                      <a:pt x="52395" y="7185"/>
                      <a:pt x="53935" y="5721"/>
                    </a:cubicBezTo>
                    <a:lnTo>
                      <a:pt x="48068" y="5008"/>
                    </a:lnTo>
                    <a:lnTo>
                      <a:pt x="48068" y="5008"/>
                    </a:lnTo>
                    <a:cubicBezTo>
                      <a:pt x="48897" y="6661"/>
                      <a:pt x="47978" y="9180"/>
                      <a:pt x="45724" y="9180"/>
                    </a:cubicBezTo>
                    <a:cubicBezTo>
                      <a:pt x="45596" y="9180"/>
                      <a:pt x="45463" y="9172"/>
                      <a:pt x="45325" y="9155"/>
                    </a:cubicBezTo>
                    <a:cubicBezTo>
                      <a:pt x="42784" y="8845"/>
                      <a:pt x="42397" y="5955"/>
                      <a:pt x="43671" y="4464"/>
                    </a:cubicBezTo>
                    <a:lnTo>
                      <a:pt x="37369" y="3702"/>
                    </a:lnTo>
                    <a:lnTo>
                      <a:pt x="37369" y="3702"/>
                    </a:lnTo>
                    <a:cubicBezTo>
                      <a:pt x="37603" y="3974"/>
                      <a:pt x="37782" y="4284"/>
                      <a:pt x="37907" y="4621"/>
                    </a:cubicBezTo>
                    <a:cubicBezTo>
                      <a:pt x="38098" y="5062"/>
                      <a:pt x="38169" y="5547"/>
                      <a:pt x="38109" y="6026"/>
                    </a:cubicBezTo>
                    <a:lnTo>
                      <a:pt x="37929" y="6728"/>
                    </a:lnTo>
                    <a:cubicBezTo>
                      <a:pt x="37487" y="7799"/>
                      <a:pt x="36466" y="8409"/>
                      <a:pt x="35415" y="8409"/>
                    </a:cubicBezTo>
                    <a:cubicBezTo>
                      <a:pt x="34849" y="8409"/>
                      <a:pt x="34274" y="8232"/>
                      <a:pt x="33777" y="7854"/>
                    </a:cubicBezTo>
                    <a:cubicBezTo>
                      <a:pt x="33472" y="7647"/>
                      <a:pt x="33211" y="7392"/>
                      <a:pt x="32998" y="7092"/>
                    </a:cubicBezTo>
                    <a:cubicBezTo>
                      <a:pt x="32558" y="6494"/>
                      <a:pt x="32340" y="5802"/>
                      <a:pt x="32432" y="5051"/>
                    </a:cubicBezTo>
                    <a:cubicBezTo>
                      <a:pt x="32519" y="4333"/>
                      <a:pt x="32884" y="3674"/>
                      <a:pt x="33450" y="3223"/>
                    </a:cubicBezTo>
                    <a:lnTo>
                      <a:pt x="26761" y="2406"/>
                    </a:lnTo>
                    <a:lnTo>
                      <a:pt x="26761" y="2406"/>
                    </a:lnTo>
                    <a:cubicBezTo>
                      <a:pt x="27618" y="4006"/>
                      <a:pt x="26733" y="6506"/>
                      <a:pt x="24519" y="6506"/>
                    </a:cubicBezTo>
                    <a:cubicBezTo>
                      <a:pt x="24398" y="6506"/>
                      <a:pt x="24273" y="6498"/>
                      <a:pt x="24144" y="6483"/>
                    </a:cubicBezTo>
                    <a:cubicBezTo>
                      <a:pt x="21662" y="6178"/>
                      <a:pt x="21303" y="3315"/>
                      <a:pt x="22587" y="1895"/>
                    </a:cubicBezTo>
                    <a:lnTo>
                      <a:pt x="17493" y="1274"/>
                    </a:lnTo>
                    <a:lnTo>
                      <a:pt x="17493" y="1274"/>
                    </a:lnTo>
                    <a:cubicBezTo>
                      <a:pt x="17536" y="1405"/>
                      <a:pt x="17564" y="1541"/>
                      <a:pt x="17585" y="1677"/>
                    </a:cubicBezTo>
                    <a:cubicBezTo>
                      <a:pt x="17607" y="2194"/>
                      <a:pt x="17651" y="2787"/>
                      <a:pt x="17389" y="3266"/>
                    </a:cubicBezTo>
                    <a:cubicBezTo>
                      <a:pt x="17134" y="3729"/>
                      <a:pt x="16927" y="4164"/>
                      <a:pt x="16464" y="4469"/>
                    </a:cubicBezTo>
                    <a:cubicBezTo>
                      <a:pt x="16002" y="4779"/>
                      <a:pt x="15577" y="5030"/>
                      <a:pt x="15011" y="5089"/>
                    </a:cubicBezTo>
                    <a:cubicBezTo>
                      <a:pt x="14876" y="5109"/>
                      <a:pt x="14739" y="5118"/>
                      <a:pt x="14603" y="5118"/>
                    </a:cubicBezTo>
                    <a:cubicBezTo>
                      <a:pt x="14237" y="5118"/>
                      <a:pt x="13872" y="5049"/>
                      <a:pt x="13531" y="4910"/>
                    </a:cubicBezTo>
                    <a:cubicBezTo>
                      <a:pt x="11838" y="4213"/>
                      <a:pt x="11256" y="2112"/>
                      <a:pt x="12355" y="648"/>
                    </a:cubicBezTo>
                    <a:lnTo>
                      <a:pt x="7060" y="1"/>
                    </a:ln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7;p63">
                <a:extLst>
                  <a:ext uri="{FF2B5EF4-FFF2-40B4-BE49-F238E27FC236}">
                    <a16:creationId xmlns:a16="http://schemas.microsoft.com/office/drawing/2014/main" id="{D2B7E664-8ACF-6736-E2CC-325A87CACF61}"/>
                  </a:ext>
                </a:extLst>
              </p:cNvPr>
              <p:cNvSpPr/>
              <p:nvPr/>
            </p:nvSpPr>
            <p:spPr>
              <a:xfrm>
                <a:off x="-82425" y="1854000"/>
                <a:ext cx="1621450" cy="1621725"/>
              </a:xfrm>
              <a:custGeom>
                <a:avLst/>
                <a:gdLst/>
                <a:ahLst/>
                <a:cxnLst/>
                <a:rect l="l" t="t" r="r" b="b"/>
                <a:pathLst>
                  <a:path w="64858" h="64869" extrusionOk="0">
                    <a:moveTo>
                      <a:pt x="7064" y="0"/>
                    </a:moveTo>
                    <a:lnTo>
                      <a:pt x="0" y="57810"/>
                    </a:lnTo>
                    <a:lnTo>
                      <a:pt x="57799" y="64868"/>
                    </a:lnTo>
                    <a:lnTo>
                      <a:pt x="64857" y="7064"/>
                    </a:lnTo>
                    <a:lnTo>
                      <a:pt x="58169" y="6248"/>
                    </a:lnTo>
                    <a:lnTo>
                      <a:pt x="58169" y="6248"/>
                    </a:lnTo>
                    <a:cubicBezTo>
                      <a:pt x="59248" y="7947"/>
                      <a:pt x="58323" y="10812"/>
                      <a:pt x="55873" y="10812"/>
                    </a:cubicBezTo>
                    <a:cubicBezTo>
                      <a:pt x="55741" y="10812"/>
                      <a:pt x="55605" y="10804"/>
                      <a:pt x="55464" y="10787"/>
                    </a:cubicBezTo>
                    <a:cubicBezTo>
                      <a:pt x="52715" y="10449"/>
                      <a:pt x="52394" y="7195"/>
                      <a:pt x="53935" y="5731"/>
                    </a:cubicBezTo>
                    <a:lnTo>
                      <a:pt x="48068" y="5018"/>
                    </a:lnTo>
                    <a:lnTo>
                      <a:pt x="48068" y="5018"/>
                    </a:lnTo>
                    <a:cubicBezTo>
                      <a:pt x="48897" y="6671"/>
                      <a:pt x="47982" y="9190"/>
                      <a:pt x="45724" y="9190"/>
                    </a:cubicBezTo>
                    <a:cubicBezTo>
                      <a:pt x="45595" y="9190"/>
                      <a:pt x="45462" y="9182"/>
                      <a:pt x="45325" y="9165"/>
                    </a:cubicBezTo>
                    <a:cubicBezTo>
                      <a:pt x="42783" y="8849"/>
                      <a:pt x="42397" y="5965"/>
                      <a:pt x="43670" y="4474"/>
                    </a:cubicBezTo>
                    <a:lnTo>
                      <a:pt x="37368" y="3701"/>
                    </a:lnTo>
                    <a:lnTo>
                      <a:pt x="37368" y="3701"/>
                    </a:lnTo>
                    <a:cubicBezTo>
                      <a:pt x="37602" y="3973"/>
                      <a:pt x="37781" y="4289"/>
                      <a:pt x="37907" y="4621"/>
                    </a:cubicBezTo>
                    <a:cubicBezTo>
                      <a:pt x="38097" y="5061"/>
                      <a:pt x="38168" y="5551"/>
                      <a:pt x="38108" y="6025"/>
                    </a:cubicBezTo>
                    <a:cubicBezTo>
                      <a:pt x="38048" y="6264"/>
                      <a:pt x="37988" y="6498"/>
                      <a:pt x="37928" y="6732"/>
                    </a:cubicBezTo>
                    <a:cubicBezTo>
                      <a:pt x="37486" y="7801"/>
                      <a:pt x="36463" y="8410"/>
                      <a:pt x="35412" y="8410"/>
                    </a:cubicBezTo>
                    <a:cubicBezTo>
                      <a:pt x="34846" y="8410"/>
                      <a:pt x="34272" y="8234"/>
                      <a:pt x="33776" y="7859"/>
                    </a:cubicBezTo>
                    <a:cubicBezTo>
                      <a:pt x="33471" y="7652"/>
                      <a:pt x="33210" y="7396"/>
                      <a:pt x="32998" y="7097"/>
                    </a:cubicBezTo>
                    <a:cubicBezTo>
                      <a:pt x="32557" y="6498"/>
                      <a:pt x="32339" y="5802"/>
                      <a:pt x="32432" y="5056"/>
                    </a:cubicBezTo>
                    <a:cubicBezTo>
                      <a:pt x="32519" y="4332"/>
                      <a:pt x="32889" y="3679"/>
                      <a:pt x="33455" y="3222"/>
                    </a:cubicBezTo>
                    <a:lnTo>
                      <a:pt x="26766" y="2406"/>
                    </a:lnTo>
                    <a:lnTo>
                      <a:pt x="26766" y="2406"/>
                    </a:lnTo>
                    <a:cubicBezTo>
                      <a:pt x="27623" y="4005"/>
                      <a:pt x="26737" y="6505"/>
                      <a:pt x="24523" y="6505"/>
                    </a:cubicBezTo>
                    <a:cubicBezTo>
                      <a:pt x="24402" y="6505"/>
                      <a:pt x="24277" y="6497"/>
                      <a:pt x="24148" y="6482"/>
                    </a:cubicBezTo>
                    <a:cubicBezTo>
                      <a:pt x="21666" y="6177"/>
                      <a:pt x="21307" y="3320"/>
                      <a:pt x="22592" y="1899"/>
                    </a:cubicBezTo>
                    <a:lnTo>
                      <a:pt x="17497" y="1274"/>
                    </a:lnTo>
                    <a:lnTo>
                      <a:pt x="17497" y="1274"/>
                    </a:lnTo>
                    <a:cubicBezTo>
                      <a:pt x="17541" y="1410"/>
                      <a:pt x="17568" y="1540"/>
                      <a:pt x="17590" y="1676"/>
                    </a:cubicBezTo>
                    <a:cubicBezTo>
                      <a:pt x="17612" y="2193"/>
                      <a:pt x="17655" y="2787"/>
                      <a:pt x="17394" y="3265"/>
                    </a:cubicBezTo>
                    <a:cubicBezTo>
                      <a:pt x="17138" y="3728"/>
                      <a:pt x="16931" y="4163"/>
                      <a:pt x="16469" y="4474"/>
                    </a:cubicBezTo>
                    <a:cubicBezTo>
                      <a:pt x="16006" y="4778"/>
                      <a:pt x="15582" y="5029"/>
                      <a:pt x="15016" y="5089"/>
                    </a:cubicBezTo>
                    <a:cubicBezTo>
                      <a:pt x="14879" y="5110"/>
                      <a:pt x="14741" y="5120"/>
                      <a:pt x="14604" y="5120"/>
                    </a:cubicBezTo>
                    <a:cubicBezTo>
                      <a:pt x="14238" y="5120"/>
                      <a:pt x="13875" y="5047"/>
                      <a:pt x="13535" y="4909"/>
                    </a:cubicBezTo>
                    <a:cubicBezTo>
                      <a:pt x="11843" y="4218"/>
                      <a:pt x="11260" y="2112"/>
                      <a:pt x="12360" y="648"/>
                    </a:cubicBezTo>
                    <a:lnTo>
                      <a:pt x="70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2863" dist="38100" dir="21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498;p63">
                <a:extLst>
                  <a:ext uri="{FF2B5EF4-FFF2-40B4-BE49-F238E27FC236}">
                    <a16:creationId xmlns:a16="http://schemas.microsoft.com/office/drawing/2014/main" id="{0EA0CC38-64EF-70B0-63E1-415ABD10B92D}"/>
                  </a:ext>
                </a:extLst>
              </p:cNvPr>
              <p:cNvSpPr/>
              <p:nvPr/>
            </p:nvSpPr>
            <p:spPr>
              <a:xfrm>
                <a:off x="-331425" y="1579700"/>
                <a:ext cx="1101300" cy="649025"/>
              </a:xfrm>
              <a:custGeom>
                <a:avLst/>
                <a:gdLst/>
                <a:ahLst/>
                <a:cxnLst/>
                <a:rect l="l" t="t" r="r" b="b"/>
                <a:pathLst>
                  <a:path w="44052" h="25961" extrusionOk="0">
                    <a:moveTo>
                      <a:pt x="40035" y="0"/>
                    </a:moveTo>
                    <a:lnTo>
                      <a:pt x="0" y="15402"/>
                    </a:lnTo>
                    <a:cubicBezTo>
                      <a:pt x="0" y="15402"/>
                      <a:pt x="1513" y="15761"/>
                      <a:pt x="1873" y="16638"/>
                    </a:cubicBezTo>
                    <a:cubicBezTo>
                      <a:pt x="2237" y="17514"/>
                      <a:pt x="1524" y="18526"/>
                      <a:pt x="1524" y="18526"/>
                    </a:cubicBezTo>
                    <a:cubicBezTo>
                      <a:pt x="1524" y="18526"/>
                      <a:pt x="2999" y="18885"/>
                      <a:pt x="3380" y="19816"/>
                    </a:cubicBezTo>
                    <a:cubicBezTo>
                      <a:pt x="3767" y="20752"/>
                      <a:pt x="2885" y="22439"/>
                      <a:pt x="2885" y="22439"/>
                    </a:cubicBezTo>
                    <a:cubicBezTo>
                      <a:pt x="2885" y="22439"/>
                      <a:pt x="4447" y="23011"/>
                      <a:pt x="4703" y="23631"/>
                    </a:cubicBezTo>
                    <a:cubicBezTo>
                      <a:pt x="4958" y="24252"/>
                      <a:pt x="4327" y="25960"/>
                      <a:pt x="4327" y="25960"/>
                    </a:cubicBezTo>
                    <a:lnTo>
                      <a:pt x="44051" y="10684"/>
                    </a:lnTo>
                    <a:cubicBezTo>
                      <a:pt x="41510" y="9791"/>
                      <a:pt x="42609" y="7168"/>
                      <a:pt x="42609" y="7168"/>
                    </a:cubicBezTo>
                    <a:cubicBezTo>
                      <a:pt x="42609" y="7168"/>
                      <a:pt x="41521" y="6466"/>
                      <a:pt x="41047" y="5753"/>
                    </a:cubicBezTo>
                    <a:cubicBezTo>
                      <a:pt x="40574" y="5040"/>
                      <a:pt x="41434" y="3418"/>
                      <a:pt x="41434" y="3418"/>
                    </a:cubicBezTo>
                    <a:cubicBezTo>
                      <a:pt x="41434" y="3418"/>
                      <a:pt x="39806" y="2993"/>
                      <a:pt x="39491" y="2221"/>
                    </a:cubicBezTo>
                    <a:cubicBezTo>
                      <a:pt x="39175" y="1442"/>
                      <a:pt x="40035" y="0"/>
                      <a:pt x="40035" y="0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4F24ABCF-9AC7-C706-14AC-8A6E482BA0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13501">
              <a:off x="5843507" y="1486381"/>
              <a:ext cx="1964906" cy="1964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398AA13A-B888-BDB1-82D8-5DFB65C6DA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395532">
              <a:off x="5220862" y="2129394"/>
              <a:ext cx="2914316" cy="291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76692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180AA60E-F0F8-C07F-5BDF-A136E780F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4598C81E-3104-2B83-07B4-940455EFB3F3}"/>
              </a:ext>
            </a:extLst>
          </p:cNvPr>
          <p:cNvPicPr preferRelativeResize="0"/>
          <p:nvPr/>
        </p:nvPicPr>
        <p:blipFill>
          <a:blip r:embed="rId3" cstate="screen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488FC128-EDB9-F555-6BEC-53504C04AE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09EEA9E9-E2B7-85C7-C09C-FED732AB37CF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95FDB7B5-BCE4-BD52-4FDD-7CC515B185CD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065B4755-E5A8-F2EB-9B7D-A475B45828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6925" y="2433747"/>
            <a:ext cx="4370148" cy="1395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Usability Goals &amp; </a:t>
            </a:r>
            <a:br>
              <a:rPr lang="en-US" dirty="0"/>
            </a:br>
            <a:r>
              <a:rPr lang="en-US" dirty="0"/>
              <a:t>Key Measurements</a:t>
            </a:r>
          </a:p>
        </p:txBody>
      </p:sp>
      <p:pic>
        <p:nvPicPr>
          <p:cNvPr id="2" name="Google Shape;350;p53">
            <a:extLst>
              <a:ext uri="{FF2B5EF4-FFF2-40B4-BE49-F238E27FC236}">
                <a16:creationId xmlns:a16="http://schemas.microsoft.com/office/drawing/2014/main" id="{8F763FA2-A0C6-3552-A0B7-358D33C7D565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2321285"/>
            <a:ext cx="2036850" cy="81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358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 txBox="1">
            <a:spLocks noGrp="1"/>
          </p:cNvSpPr>
          <p:nvPr>
            <p:ph type="subTitle" idx="1"/>
          </p:nvPr>
        </p:nvSpPr>
        <p:spPr>
          <a:xfrm>
            <a:off x="1414400" y="319822"/>
            <a:ext cx="5368426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Usability Goals and Key Measurements</a:t>
            </a:r>
            <a:endParaRPr dirty="0"/>
          </a:p>
        </p:txBody>
      </p:sp>
      <p:sp>
        <p:nvSpPr>
          <p:cNvPr id="7" name="Google Shape;381;p56">
            <a:extLst>
              <a:ext uri="{FF2B5EF4-FFF2-40B4-BE49-F238E27FC236}">
                <a16:creationId xmlns:a16="http://schemas.microsoft.com/office/drawing/2014/main" id="{F9492E97-CFA3-BD4F-075D-7F6D8F9FCCE6}"/>
              </a:ext>
            </a:extLst>
          </p:cNvPr>
          <p:cNvSpPr txBox="1">
            <a:spLocks/>
          </p:cNvSpPr>
          <p:nvPr/>
        </p:nvSpPr>
        <p:spPr>
          <a:xfrm>
            <a:off x="1414400" y="857947"/>
            <a:ext cx="2852800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1) Efficiency</a:t>
            </a:r>
          </a:p>
        </p:txBody>
      </p:sp>
      <p:sp>
        <p:nvSpPr>
          <p:cNvPr id="12" name="Google Shape;381;p56">
            <a:extLst>
              <a:ext uri="{FF2B5EF4-FFF2-40B4-BE49-F238E27FC236}">
                <a16:creationId xmlns:a16="http://schemas.microsoft.com/office/drawing/2014/main" id="{84C6BF34-CB0B-492F-588A-0D53FFE6631F}"/>
              </a:ext>
            </a:extLst>
          </p:cNvPr>
          <p:cNvSpPr txBox="1">
            <a:spLocks/>
          </p:cNvSpPr>
          <p:nvPr/>
        </p:nvSpPr>
        <p:spPr>
          <a:xfrm>
            <a:off x="1414399" y="2841172"/>
            <a:ext cx="4147571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2) Ease of Use</a:t>
            </a:r>
          </a:p>
        </p:txBody>
      </p:sp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39E774D9-864B-1211-C437-7AE8534AB6E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16200000">
            <a:off x="6169540" y="417503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93DCE5A6-B592-ED50-E20A-3BBB80F7F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ABA64E-CECA-1D15-2D79-4134CEB41DE2}"/>
              </a:ext>
            </a:extLst>
          </p:cNvPr>
          <p:cNvSpPr txBox="1"/>
          <p:nvPr/>
        </p:nvSpPr>
        <p:spPr>
          <a:xfrm>
            <a:off x="1414399" y="1490988"/>
            <a:ext cx="57735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Rationale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website should help students complete tasks quickly to streamline course registration.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Measurement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Number of clicks needed to complete core tasks like generating or exporting a timetable.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8C35C-675C-BEA9-7D9A-BEE77CF7B61A}"/>
              </a:ext>
            </a:extLst>
          </p:cNvPr>
          <p:cNvSpPr txBox="1"/>
          <p:nvPr/>
        </p:nvSpPr>
        <p:spPr>
          <a:xfrm>
            <a:off x="1414399" y="3445950"/>
            <a:ext cx="57735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Rationale: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Students should quickly understand and use the website without frustration.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Measurement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Time taken (in seconds) to upload an Excel file and generate a timetable.</a:t>
            </a:r>
          </a:p>
        </p:txBody>
      </p:sp>
    </p:spTree>
    <p:extLst>
      <p:ext uri="{BB962C8B-B14F-4D97-AF65-F5344CB8AC3E}">
        <p14:creationId xmlns:p14="http://schemas.microsoft.com/office/powerpoint/2010/main" val="42070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67904390-C10C-C774-7544-1FCB7B083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2DC67693-300E-4F69-2D68-EF1FA956D0D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319822"/>
            <a:ext cx="5368426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Progress Towards Usability Goals</a:t>
            </a:r>
          </a:p>
        </p:txBody>
      </p:sp>
      <p:sp>
        <p:nvSpPr>
          <p:cNvPr id="7" name="Google Shape;381;p56">
            <a:extLst>
              <a:ext uri="{FF2B5EF4-FFF2-40B4-BE49-F238E27FC236}">
                <a16:creationId xmlns:a16="http://schemas.microsoft.com/office/drawing/2014/main" id="{7AD628E2-A1AE-F48C-4F1B-74A9667CD72D}"/>
              </a:ext>
            </a:extLst>
          </p:cNvPr>
          <p:cNvSpPr txBox="1">
            <a:spLocks/>
          </p:cNvSpPr>
          <p:nvPr/>
        </p:nvSpPr>
        <p:spPr>
          <a:xfrm>
            <a:off x="1414400" y="857947"/>
            <a:ext cx="2852800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1) Efficiency</a:t>
            </a:r>
          </a:p>
        </p:txBody>
      </p:sp>
      <p:sp>
        <p:nvSpPr>
          <p:cNvPr id="12" name="Google Shape;381;p56">
            <a:extLst>
              <a:ext uri="{FF2B5EF4-FFF2-40B4-BE49-F238E27FC236}">
                <a16:creationId xmlns:a16="http://schemas.microsoft.com/office/drawing/2014/main" id="{1877D61F-0CE5-1522-0B40-02C4EA2759C8}"/>
              </a:ext>
            </a:extLst>
          </p:cNvPr>
          <p:cNvSpPr txBox="1">
            <a:spLocks/>
          </p:cNvSpPr>
          <p:nvPr/>
        </p:nvSpPr>
        <p:spPr>
          <a:xfrm>
            <a:off x="1414399" y="2894071"/>
            <a:ext cx="4147571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2) Ease of Use</a:t>
            </a:r>
          </a:p>
        </p:txBody>
      </p:sp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53F5A2FB-8821-8FED-7973-E998024508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16200000">
            <a:off x="6169540" y="417503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9509B84B-4BA6-5C76-816F-548EB0913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4851C2-10AA-C079-1A29-A48911E62BE3}"/>
              </a:ext>
            </a:extLst>
          </p:cNvPr>
          <p:cNvSpPr txBox="1"/>
          <p:nvPr/>
        </p:nvSpPr>
        <p:spPr>
          <a:xfrm>
            <a:off x="1414399" y="1490988"/>
            <a:ext cx="577356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Reorganize sections to help users work more efficiently.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Break tasks into separate pages, completing each task within its respective 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In Development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An "Album" feature to save and recall previous timetables (optional).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50D534-7191-B7CA-3B43-8496326C785C}"/>
              </a:ext>
            </a:extLst>
          </p:cNvPr>
          <p:cNvSpPr txBox="1"/>
          <p:nvPr/>
        </p:nvSpPr>
        <p:spPr>
          <a:xfrm>
            <a:off x="1414399" y="3498849"/>
            <a:ext cx="57735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Redesign button placements for better visibility and readability.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Use clear, obvious labels for sections and buttons to ensure instant understanding.</a:t>
            </a:r>
          </a:p>
        </p:txBody>
      </p:sp>
    </p:spTree>
    <p:extLst>
      <p:ext uri="{BB962C8B-B14F-4D97-AF65-F5344CB8AC3E}">
        <p14:creationId xmlns:p14="http://schemas.microsoft.com/office/powerpoint/2010/main" val="41991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B09AA4B8-5A95-2153-1CF2-59B22BFEF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497480-3DFF-4C48-117E-3A025776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112" y="1138237"/>
            <a:ext cx="4295775" cy="2867025"/>
          </a:xfrm>
          <a:prstGeom prst="rect">
            <a:avLst/>
          </a:prstGeom>
        </p:spPr>
      </p:pic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7DB985CE-9ECF-4319-A6ED-14EB585F44D7}"/>
              </a:ext>
            </a:extLst>
          </p:cNvPr>
          <p:cNvPicPr preferRelativeResize="0"/>
          <p:nvPr/>
        </p:nvPicPr>
        <p:blipFill>
          <a:blip r:embed="rId4" cstate="screen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C8AFE3C9-1124-7A84-4667-031383FBB1A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32A599F8-A585-06EB-2DB6-6DA948CC7070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865FC8C8-82F0-3096-C97A-4CDF3F6FDF15}"/>
              </a:ext>
            </a:extLst>
          </p:cNvPr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3BF0664F-9893-0836-959F-4F698B697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2999" y="2327041"/>
            <a:ext cx="3798000" cy="1395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Revised Interface Sketches</a:t>
            </a:r>
          </a:p>
        </p:txBody>
      </p:sp>
      <p:pic>
        <p:nvPicPr>
          <p:cNvPr id="2" name="Google Shape;350;p53">
            <a:extLst>
              <a:ext uri="{FF2B5EF4-FFF2-40B4-BE49-F238E27FC236}">
                <a16:creationId xmlns:a16="http://schemas.microsoft.com/office/drawing/2014/main" id="{D220D093-0F7B-B925-D1F8-2988A6AAA2E2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23212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50;p53">
            <a:extLst>
              <a:ext uri="{FF2B5EF4-FFF2-40B4-BE49-F238E27FC236}">
                <a16:creationId xmlns:a16="http://schemas.microsoft.com/office/drawing/2014/main" id="{4225C2C2-CCF7-268A-A128-32FF631E8292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2912394"/>
            <a:ext cx="2036850" cy="81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032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987F8-3384-5444-8D7B-9A2ED6DDB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68DEA0-964C-9E46-6AF8-EEC32C76CE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84FD5E29-0309-B8E1-9F23-731162C1F7AC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Change 1: Login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8BCC1-15EE-F538-3339-4D9B46243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199" y="746512"/>
            <a:ext cx="5431170" cy="3855716"/>
          </a:xfrm>
          <a:prstGeom prst="rect">
            <a:avLst/>
          </a:prstGeom>
        </p:spPr>
      </p:pic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A4BD41EB-F207-868F-E37B-2A8C603B4F50}"/>
              </a:ext>
            </a:extLst>
          </p:cNvPr>
          <p:cNvSpPr txBox="1">
            <a:spLocks/>
          </p:cNvSpPr>
          <p:nvPr/>
        </p:nvSpPr>
        <p:spPr>
          <a:xfrm>
            <a:off x="3956363" y="4555086"/>
            <a:ext cx="14208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3770271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927DB7-3AC2-9535-7CA8-374B81B528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4EDF7B66-7DCF-B670-D8B8-B2B1208369C9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Change 1: Login Page</a:t>
            </a:r>
          </a:p>
        </p:txBody>
      </p:sp>
      <p:sp>
        <p:nvSpPr>
          <p:cNvPr id="9" name="Google Shape;332;p52">
            <a:extLst>
              <a:ext uri="{FF2B5EF4-FFF2-40B4-BE49-F238E27FC236}">
                <a16:creationId xmlns:a16="http://schemas.microsoft.com/office/drawing/2014/main" id="{CD6FF7EE-826F-1EA2-1854-8DCBF2E35A33}"/>
              </a:ext>
            </a:extLst>
          </p:cNvPr>
          <p:cNvSpPr txBox="1">
            <a:spLocks/>
          </p:cNvSpPr>
          <p:nvPr/>
        </p:nvSpPr>
        <p:spPr>
          <a:xfrm>
            <a:off x="3956363" y="4555086"/>
            <a:ext cx="14208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After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E65629-5C01-CEF7-6F31-78F64C198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418" y="625600"/>
            <a:ext cx="5587162" cy="4020392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B113E4-8857-226F-600E-AB79BA55B54D}"/>
              </a:ext>
            </a:extLst>
          </p:cNvPr>
          <p:cNvSpPr/>
          <p:nvPr/>
        </p:nvSpPr>
        <p:spPr>
          <a:xfrm>
            <a:off x="2093296" y="722640"/>
            <a:ext cx="2245348" cy="3698220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F0070D1-826E-6E2A-67C5-941DF2E89FCF}"/>
              </a:ext>
            </a:extLst>
          </p:cNvPr>
          <p:cNvSpPr/>
          <p:nvPr/>
        </p:nvSpPr>
        <p:spPr>
          <a:xfrm>
            <a:off x="4519099" y="497508"/>
            <a:ext cx="2939563" cy="4148484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176878D-B07A-BDF9-A932-3C1920F2B6AC}"/>
              </a:ext>
            </a:extLst>
          </p:cNvPr>
          <p:cNvCxnSpPr>
            <a:stCxn id="12" idx="1"/>
          </p:cNvCxnSpPr>
          <p:nvPr/>
        </p:nvCxnSpPr>
        <p:spPr>
          <a:xfrm flipH="1">
            <a:off x="1254466" y="2571750"/>
            <a:ext cx="838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76EF452-9D13-671D-E675-93CD074C5DC6}"/>
              </a:ext>
            </a:extLst>
          </p:cNvPr>
          <p:cNvSpPr txBox="1"/>
          <p:nvPr/>
        </p:nvSpPr>
        <p:spPr>
          <a:xfrm>
            <a:off x="222291" y="2212979"/>
            <a:ext cx="19635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Move to the left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C3B46D-A428-C26E-506F-0F1086F78A47}"/>
              </a:ext>
            </a:extLst>
          </p:cNvPr>
          <p:cNvSpPr txBox="1"/>
          <p:nvPr/>
        </p:nvSpPr>
        <p:spPr>
          <a:xfrm>
            <a:off x="7533442" y="2212979"/>
            <a:ext cx="6558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297722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FC515-0F85-3C2F-1F2C-D1D123A43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E821A7-10ED-1AF4-7559-017BDF3CCD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C31F5865-59F8-422E-7D2E-6CBDD0CEE390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Change 1: Login Page</a:t>
            </a:r>
          </a:p>
        </p:txBody>
      </p:sp>
      <p:sp>
        <p:nvSpPr>
          <p:cNvPr id="3" name="Google Shape;332;p52">
            <a:extLst>
              <a:ext uri="{FF2B5EF4-FFF2-40B4-BE49-F238E27FC236}">
                <a16:creationId xmlns:a16="http://schemas.microsoft.com/office/drawing/2014/main" id="{30D7D9E2-78FD-58FB-7F8B-41FFE0D5076D}"/>
              </a:ext>
            </a:extLst>
          </p:cNvPr>
          <p:cNvSpPr txBox="1">
            <a:spLocks/>
          </p:cNvSpPr>
          <p:nvPr/>
        </p:nvSpPr>
        <p:spPr>
          <a:xfrm>
            <a:off x="145981" y="489573"/>
            <a:ext cx="15224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Changes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021CE7-85E6-139F-939D-C094FC47417E}"/>
              </a:ext>
            </a:extLst>
          </p:cNvPr>
          <p:cNvSpPr txBox="1"/>
          <p:nvPr/>
        </p:nvSpPr>
        <p:spPr>
          <a:xfrm>
            <a:off x="396103" y="1079426"/>
            <a:ext cx="636743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Move the login box to the left</a:t>
            </a:r>
          </a:p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To create a more balanced layout and ensure better visual flow, improving user experience.</a:t>
            </a:r>
          </a:p>
          <a:p>
            <a:endParaRPr lang="en-US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Add an image of HUST campus to the right</a:t>
            </a:r>
          </a:p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Increases brand recognition and creates a more familiar and engaging environment for users.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F6AAED-184E-835A-98FA-255ABD94D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72" y="2855714"/>
            <a:ext cx="3105093" cy="22043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DEC6AA-8F9A-18CA-9788-36BFA7EDE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183" y="2840972"/>
            <a:ext cx="3063440" cy="220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956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022EF-DD34-D1FB-9587-4513528E2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09E531-97BC-AC4E-798F-EF8693E7ECB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69255C46-CF09-BF7A-F5EB-A9E159E80B09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9978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Change 2: Timetable/Schedule Page</a:t>
            </a:r>
          </a:p>
        </p:txBody>
      </p:sp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3736C788-B961-FDE4-6033-E5DF03E032F1}"/>
              </a:ext>
            </a:extLst>
          </p:cNvPr>
          <p:cNvSpPr txBox="1">
            <a:spLocks/>
          </p:cNvSpPr>
          <p:nvPr/>
        </p:nvSpPr>
        <p:spPr>
          <a:xfrm>
            <a:off x="3956363" y="4555086"/>
            <a:ext cx="14208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Before</a:t>
            </a:r>
          </a:p>
        </p:txBody>
      </p:sp>
      <p:pic>
        <p:nvPicPr>
          <p:cNvPr id="4" name="Picture 3" descr="A schedule on a white sheet&#10;&#10;Description automatically generated">
            <a:extLst>
              <a:ext uri="{FF2B5EF4-FFF2-40B4-BE49-F238E27FC236}">
                <a16:creationId xmlns:a16="http://schemas.microsoft.com/office/drawing/2014/main" id="{6C3AC53D-BE9F-B96E-C48C-C25234D29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988" y="675777"/>
            <a:ext cx="5753590" cy="394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189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C6428-2BAA-9197-AD87-1E80C0E2C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D3CD6C-7AFA-F233-2C74-A79C028671E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13397DD9-0651-3530-4531-F58F5F5EA18A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9978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Change 2: Timetable/Schedule Page</a:t>
            </a:r>
          </a:p>
        </p:txBody>
      </p:sp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7D291229-237B-9817-2B39-A2B6A386212B}"/>
              </a:ext>
            </a:extLst>
          </p:cNvPr>
          <p:cNvSpPr txBox="1">
            <a:spLocks/>
          </p:cNvSpPr>
          <p:nvPr/>
        </p:nvSpPr>
        <p:spPr>
          <a:xfrm>
            <a:off x="3956363" y="4555086"/>
            <a:ext cx="14208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2800" dirty="0">
              <a:solidFill>
                <a:srgbClr val="B44141"/>
              </a:solidFill>
              <a:latin typeface="Concert On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11D38A-73A9-87C5-3018-44F8CFC42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03" y="572700"/>
            <a:ext cx="5908359" cy="415370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F1F1E69-8843-02E6-954A-79CFA3F35496}"/>
              </a:ext>
            </a:extLst>
          </p:cNvPr>
          <p:cNvSpPr/>
          <p:nvPr/>
        </p:nvSpPr>
        <p:spPr>
          <a:xfrm>
            <a:off x="3702943" y="685366"/>
            <a:ext cx="650816" cy="282444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CA30323-FDDA-1785-46BE-6C6C7A57E75E}"/>
              </a:ext>
            </a:extLst>
          </p:cNvPr>
          <p:cNvSpPr/>
          <p:nvPr/>
        </p:nvSpPr>
        <p:spPr>
          <a:xfrm>
            <a:off x="1775901" y="1096531"/>
            <a:ext cx="2418248" cy="981651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679B081-4B65-E7DD-9102-72EE857419C2}"/>
              </a:ext>
            </a:extLst>
          </p:cNvPr>
          <p:cNvSpPr/>
          <p:nvPr/>
        </p:nvSpPr>
        <p:spPr>
          <a:xfrm>
            <a:off x="4036821" y="1080476"/>
            <a:ext cx="2245348" cy="1247088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66335B-B226-3C35-7D2A-1B6A1DF2AD14}"/>
              </a:ext>
            </a:extLst>
          </p:cNvPr>
          <p:cNvSpPr/>
          <p:nvPr/>
        </p:nvSpPr>
        <p:spPr>
          <a:xfrm>
            <a:off x="6514154" y="662695"/>
            <a:ext cx="982415" cy="305115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AF8E9EC-3AA5-3DAE-A8DE-203C769D5F53}"/>
              </a:ext>
            </a:extLst>
          </p:cNvPr>
          <p:cNvSpPr/>
          <p:nvPr/>
        </p:nvSpPr>
        <p:spPr>
          <a:xfrm>
            <a:off x="6377065" y="1236734"/>
            <a:ext cx="1054332" cy="962360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B69EB66-5BFC-9528-A0A6-5D2B42C70FB9}"/>
              </a:ext>
            </a:extLst>
          </p:cNvPr>
          <p:cNvSpPr/>
          <p:nvPr/>
        </p:nvSpPr>
        <p:spPr>
          <a:xfrm>
            <a:off x="3786069" y="2206903"/>
            <a:ext cx="4050565" cy="2597565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AE9E9F-56F2-BB0E-D89A-8D87476CA231}"/>
              </a:ext>
            </a:extLst>
          </p:cNvPr>
          <p:cNvCxnSpPr/>
          <p:nvPr/>
        </p:nvCxnSpPr>
        <p:spPr>
          <a:xfrm flipH="1">
            <a:off x="937071" y="1407968"/>
            <a:ext cx="838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A8B543-71DC-44B4-27B9-46D800AC942C}"/>
              </a:ext>
            </a:extLst>
          </p:cNvPr>
          <p:cNvCxnSpPr>
            <a:cxnSpLocks/>
          </p:cNvCxnSpPr>
          <p:nvPr/>
        </p:nvCxnSpPr>
        <p:spPr>
          <a:xfrm flipH="1">
            <a:off x="1356486" y="1891618"/>
            <a:ext cx="268033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940A32-4758-9181-3623-C230B3A0FE18}"/>
              </a:ext>
            </a:extLst>
          </p:cNvPr>
          <p:cNvCxnSpPr>
            <a:cxnSpLocks/>
          </p:cNvCxnSpPr>
          <p:nvPr/>
        </p:nvCxnSpPr>
        <p:spPr>
          <a:xfrm>
            <a:off x="7836634" y="3486150"/>
            <a:ext cx="87661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4423F64-9E91-BD2D-0520-EF250F12606A}"/>
              </a:ext>
            </a:extLst>
          </p:cNvPr>
          <p:cNvSpPr txBox="1"/>
          <p:nvPr/>
        </p:nvSpPr>
        <p:spPr>
          <a:xfrm>
            <a:off x="-49424" y="1519723"/>
            <a:ext cx="19635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Move to the left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11F0A5-9440-9AE9-9671-8C62533701CA}"/>
              </a:ext>
            </a:extLst>
          </p:cNvPr>
          <p:cNvSpPr txBox="1"/>
          <p:nvPr/>
        </p:nvSpPr>
        <p:spPr>
          <a:xfrm>
            <a:off x="7885723" y="2898570"/>
            <a:ext cx="1274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Move to the right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F415DE-1188-8F0C-BBD6-2DC4F9BB381C}"/>
              </a:ext>
            </a:extLst>
          </p:cNvPr>
          <p:cNvSpPr txBox="1"/>
          <p:nvPr/>
        </p:nvSpPr>
        <p:spPr>
          <a:xfrm>
            <a:off x="7549604" y="1497052"/>
            <a:ext cx="1274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Rearrange buttons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B5A247-40B2-8295-2B70-15B2A9022CED}"/>
              </a:ext>
            </a:extLst>
          </p:cNvPr>
          <p:cNvSpPr txBox="1"/>
          <p:nvPr/>
        </p:nvSpPr>
        <p:spPr>
          <a:xfrm>
            <a:off x="3167495" y="672699"/>
            <a:ext cx="714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New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3128D5-85C1-0E69-3522-8C41612DD54B}"/>
              </a:ext>
            </a:extLst>
          </p:cNvPr>
          <p:cNvSpPr txBox="1"/>
          <p:nvPr/>
        </p:nvSpPr>
        <p:spPr>
          <a:xfrm>
            <a:off x="6745020" y="393771"/>
            <a:ext cx="714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New</a:t>
            </a:r>
          </a:p>
        </p:txBody>
      </p:sp>
      <p:sp>
        <p:nvSpPr>
          <p:cNvPr id="25" name="Google Shape;332;p52">
            <a:extLst>
              <a:ext uri="{FF2B5EF4-FFF2-40B4-BE49-F238E27FC236}">
                <a16:creationId xmlns:a16="http://schemas.microsoft.com/office/drawing/2014/main" id="{DE8AC054-7AB6-BC11-B9F7-1D3495D3B2A3}"/>
              </a:ext>
            </a:extLst>
          </p:cNvPr>
          <p:cNvSpPr txBox="1">
            <a:spLocks/>
          </p:cNvSpPr>
          <p:nvPr/>
        </p:nvSpPr>
        <p:spPr>
          <a:xfrm>
            <a:off x="4108763" y="4646526"/>
            <a:ext cx="14208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689077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>
          <a:extLst>
            <a:ext uri="{FF2B5EF4-FFF2-40B4-BE49-F238E27FC236}">
              <a16:creationId xmlns:a16="http://schemas.microsoft.com/office/drawing/2014/main" id="{6ACCD5E0-41E1-6C15-02C3-3D5AAC2A4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6">
            <a:extLst>
              <a:ext uri="{FF2B5EF4-FFF2-40B4-BE49-F238E27FC236}">
                <a16:creationId xmlns:a16="http://schemas.microsoft.com/office/drawing/2014/main" id="{68FD6D02-9F0F-931B-DD39-B00BE37AE3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01450" y="298830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Nguyen Gia Bao</a:t>
            </a:r>
            <a:endParaRPr sz="2400" dirty="0"/>
          </a:p>
        </p:txBody>
      </p:sp>
      <p:sp>
        <p:nvSpPr>
          <p:cNvPr id="564" name="Google Shape;564;p66">
            <a:extLst>
              <a:ext uri="{FF2B5EF4-FFF2-40B4-BE49-F238E27FC236}">
                <a16:creationId xmlns:a16="http://schemas.microsoft.com/office/drawing/2014/main" id="{CF515124-6F92-0CEC-352C-C38B5E56FA2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01450" y="379704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20210099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ET-E16 – K66</a:t>
            </a:r>
            <a:endParaRPr dirty="0"/>
          </a:p>
        </p:txBody>
      </p:sp>
      <p:sp>
        <p:nvSpPr>
          <p:cNvPr id="565" name="Google Shape;565;p66">
            <a:extLst>
              <a:ext uri="{FF2B5EF4-FFF2-40B4-BE49-F238E27FC236}">
                <a16:creationId xmlns:a16="http://schemas.microsoft.com/office/drawing/2014/main" id="{1BF6D022-E854-3F12-76C2-F86126DC6B8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521400" y="298830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Nguyen Do Hoang Minh</a:t>
            </a:r>
            <a:endParaRPr sz="2400" dirty="0"/>
          </a:p>
        </p:txBody>
      </p:sp>
      <p:sp>
        <p:nvSpPr>
          <p:cNvPr id="566" name="Google Shape;566;p66">
            <a:extLst>
              <a:ext uri="{FF2B5EF4-FFF2-40B4-BE49-F238E27FC236}">
                <a16:creationId xmlns:a16="http://schemas.microsoft.com/office/drawing/2014/main" id="{EEF78B6C-7693-7E27-D71B-51017CC33423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521400" y="379704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20210591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ET-E16 – K66</a:t>
            </a:r>
            <a:endParaRPr dirty="0"/>
          </a:p>
        </p:txBody>
      </p:sp>
      <p:sp>
        <p:nvSpPr>
          <p:cNvPr id="567" name="Google Shape;567;p66">
            <a:extLst>
              <a:ext uri="{FF2B5EF4-FFF2-40B4-BE49-F238E27FC236}">
                <a16:creationId xmlns:a16="http://schemas.microsoft.com/office/drawing/2014/main" id="{87E8CB1E-CFB1-E7FF-AAA2-7E434ED6584D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5741350" y="2988308"/>
            <a:ext cx="21012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Nguyen Huu Phong</a:t>
            </a:r>
            <a:endParaRPr sz="2400" dirty="0"/>
          </a:p>
        </p:txBody>
      </p:sp>
      <p:sp>
        <p:nvSpPr>
          <p:cNvPr id="568" name="Google Shape;568;p66">
            <a:extLst>
              <a:ext uri="{FF2B5EF4-FFF2-40B4-BE49-F238E27FC236}">
                <a16:creationId xmlns:a16="http://schemas.microsoft.com/office/drawing/2014/main" id="{8E37E0D3-7D3C-49C1-79CB-3E82F85E8CD1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5741350" y="3797048"/>
            <a:ext cx="21012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20210668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ET-E16 – K66</a:t>
            </a:r>
            <a:endParaRPr dirty="0"/>
          </a:p>
        </p:txBody>
      </p:sp>
      <p:pic>
        <p:nvPicPr>
          <p:cNvPr id="5" name="Picture 4" descr="A person with glasses&#10;&#10;Description automatically generated">
            <a:extLst>
              <a:ext uri="{FF2B5EF4-FFF2-40B4-BE49-F238E27FC236}">
                <a16:creationId xmlns:a16="http://schemas.microsoft.com/office/drawing/2014/main" id="{1B171119-1298-B8AE-7279-9D23454C86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16257">
            <a:off x="1316599" y="788919"/>
            <a:ext cx="1784605" cy="17846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Google Shape;364;p54">
            <a:extLst>
              <a:ext uri="{FF2B5EF4-FFF2-40B4-BE49-F238E27FC236}">
                <a16:creationId xmlns:a16="http://schemas.microsoft.com/office/drawing/2014/main" id="{F83DFB73-B7DA-4434-35E9-86CFD5610ED8}"/>
              </a:ext>
            </a:extLst>
          </p:cNvPr>
          <p:cNvSpPr/>
          <p:nvPr/>
        </p:nvSpPr>
        <p:spPr>
          <a:xfrm rot="1341486">
            <a:off x="2309301" y="641972"/>
            <a:ext cx="969818" cy="398947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7" name="Google Shape;362;p54">
            <a:extLst>
              <a:ext uri="{FF2B5EF4-FFF2-40B4-BE49-F238E27FC236}">
                <a16:creationId xmlns:a16="http://schemas.microsoft.com/office/drawing/2014/main" id="{18830030-73E1-B3E9-026A-174D00FB53B1}"/>
              </a:ext>
            </a:extLst>
          </p:cNvPr>
          <p:cNvSpPr/>
          <p:nvPr/>
        </p:nvSpPr>
        <p:spPr>
          <a:xfrm rot="19790014">
            <a:off x="2499057" y="1913973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close-up of a child's face&#10;&#10;Description automatically generated">
            <a:extLst>
              <a:ext uri="{FF2B5EF4-FFF2-40B4-BE49-F238E27FC236}">
                <a16:creationId xmlns:a16="http://schemas.microsoft.com/office/drawing/2014/main" id="{830A7B1E-09DE-D522-A320-E0832E6E92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33211">
            <a:off x="3788185" y="522625"/>
            <a:ext cx="1636021" cy="21331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Google Shape;365;p54">
            <a:extLst>
              <a:ext uri="{FF2B5EF4-FFF2-40B4-BE49-F238E27FC236}">
                <a16:creationId xmlns:a16="http://schemas.microsoft.com/office/drawing/2014/main" id="{2EFEC1D1-CE21-DD80-509B-D11B62F083A7}"/>
              </a:ext>
            </a:extLst>
          </p:cNvPr>
          <p:cNvSpPr/>
          <p:nvPr/>
        </p:nvSpPr>
        <p:spPr>
          <a:xfrm>
            <a:off x="5117971" y="382626"/>
            <a:ext cx="571629" cy="743658"/>
          </a:xfrm>
          <a:custGeom>
            <a:avLst/>
            <a:gdLst/>
            <a:ahLst/>
            <a:cxnLst/>
            <a:rect l="l" t="t" r="r" b="b"/>
            <a:pathLst>
              <a:path w="28231" h="36727" extrusionOk="0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1" name="Google Shape;364;p54">
            <a:extLst>
              <a:ext uri="{FF2B5EF4-FFF2-40B4-BE49-F238E27FC236}">
                <a16:creationId xmlns:a16="http://schemas.microsoft.com/office/drawing/2014/main" id="{074A2F40-4835-90C0-F444-DF9623ABDF3D}"/>
              </a:ext>
            </a:extLst>
          </p:cNvPr>
          <p:cNvSpPr/>
          <p:nvPr/>
        </p:nvSpPr>
        <p:spPr>
          <a:xfrm rot="1341486">
            <a:off x="3502552" y="2308512"/>
            <a:ext cx="775114" cy="31885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13" name="Picture 12" descr="A person wearing headphones and glasses&#10;&#10;Description automatically generated">
            <a:extLst>
              <a:ext uri="{FF2B5EF4-FFF2-40B4-BE49-F238E27FC236}">
                <a16:creationId xmlns:a16="http://schemas.microsoft.com/office/drawing/2014/main" id="{4D8C9B40-65EC-FBE4-B1AD-F701AA89CAE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416736">
            <a:off x="5903982" y="889490"/>
            <a:ext cx="1775937" cy="17759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Google Shape;362;p54">
            <a:extLst>
              <a:ext uri="{FF2B5EF4-FFF2-40B4-BE49-F238E27FC236}">
                <a16:creationId xmlns:a16="http://schemas.microsoft.com/office/drawing/2014/main" id="{54FDA84D-14E2-D26C-A86F-474D16FE58FD}"/>
              </a:ext>
            </a:extLst>
          </p:cNvPr>
          <p:cNvSpPr/>
          <p:nvPr/>
        </p:nvSpPr>
        <p:spPr>
          <a:xfrm rot="19790014">
            <a:off x="7166826" y="2097766"/>
            <a:ext cx="934940" cy="550984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62;p54">
            <a:extLst>
              <a:ext uri="{FF2B5EF4-FFF2-40B4-BE49-F238E27FC236}">
                <a16:creationId xmlns:a16="http://schemas.microsoft.com/office/drawing/2014/main" id="{B49852F5-2B26-BEC3-A046-E07BBC2B1B2C}"/>
              </a:ext>
            </a:extLst>
          </p:cNvPr>
          <p:cNvSpPr/>
          <p:nvPr/>
        </p:nvSpPr>
        <p:spPr>
          <a:xfrm rot="19790014">
            <a:off x="5422602" y="779187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404;p57">
            <a:extLst>
              <a:ext uri="{FF2B5EF4-FFF2-40B4-BE49-F238E27FC236}">
                <a16:creationId xmlns:a16="http://schemas.microsoft.com/office/drawing/2014/main" id="{F8A74E6E-34FA-1A03-B36A-E13D1B4ECBE3}"/>
              </a:ext>
            </a:extLst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642" y="3283963"/>
            <a:ext cx="650158" cy="6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5;p57">
            <a:extLst>
              <a:ext uri="{FF2B5EF4-FFF2-40B4-BE49-F238E27FC236}">
                <a16:creationId xmlns:a16="http://schemas.microsoft.com/office/drawing/2014/main" id="{3B2B0E22-931F-AEC9-2EAE-F362A7EB0573}"/>
              </a:ext>
            </a:extLst>
          </p:cNvPr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510798">
            <a:off x="2906655" y="3992841"/>
            <a:ext cx="1400175" cy="253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26;p59">
            <a:extLst>
              <a:ext uri="{FF2B5EF4-FFF2-40B4-BE49-F238E27FC236}">
                <a16:creationId xmlns:a16="http://schemas.microsoft.com/office/drawing/2014/main" id="{1F7E6A98-631A-D2A5-E245-667F9F67FF1C}"/>
              </a:ext>
            </a:extLst>
          </p:cNvPr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40092">
            <a:off x="7481037" y="3403611"/>
            <a:ext cx="723025" cy="830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122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3D4F0-2CA6-D2B8-A104-F066C511F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CD0BCE-D165-FE7A-237A-2F39DBC9D60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C82E426B-D4FE-3FA8-361D-A9131AB064F3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9978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Change 2: Timetable/Schedule Page</a:t>
            </a:r>
          </a:p>
        </p:txBody>
      </p:sp>
      <p:sp>
        <p:nvSpPr>
          <p:cNvPr id="3" name="Google Shape;332;p52">
            <a:extLst>
              <a:ext uri="{FF2B5EF4-FFF2-40B4-BE49-F238E27FC236}">
                <a16:creationId xmlns:a16="http://schemas.microsoft.com/office/drawing/2014/main" id="{3C8E4AC7-F2A1-B864-B647-DC819398FED6}"/>
              </a:ext>
            </a:extLst>
          </p:cNvPr>
          <p:cNvSpPr txBox="1">
            <a:spLocks/>
          </p:cNvSpPr>
          <p:nvPr/>
        </p:nvSpPr>
        <p:spPr>
          <a:xfrm>
            <a:off x="145981" y="489573"/>
            <a:ext cx="15224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Changes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812CC0-EED0-FD3A-9D79-A3A9D11B55BF}"/>
              </a:ext>
            </a:extLst>
          </p:cNvPr>
          <p:cNvSpPr txBox="1"/>
          <p:nvPr/>
        </p:nvSpPr>
        <p:spPr>
          <a:xfrm>
            <a:off x="394534" y="1145400"/>
            <a:ext cx="835493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Add a "Schedule" page button (instead of using the logo)</a:t>
            </a:r>
          </a:p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Provides clearer navigation and makes it easier to return to the schedule.</a:t>
            </a:r>
          </a:p>
          <a:p>
            <a:endParaRPr lang="en-US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Move the "Upload File" and "Search Course" sections to the left</a:t>
            </a:r>
          </a:p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Creates a more organized layout and improves accessibility.</a:t>
            </a:r>
          </a:p>
          <a:p>
            <a:endParaRPr lang="en-US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Move the "Preferences" section to the left and adjust checkbox options</a:t>
            </a:r>
          </a:p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Improves readability by separating options, making it more user-friendly.</a:t>
            </a:r>
          </a:p>
          <a:p>
            <a:endParaRPr lang="en-US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Reorganize the "Auto Generate" and "Save" buttons close together</a:t>
            </a:r>
          </a:p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Enhances efficiency by grouping key actions for quicker completion.</a:t>
            </a:r>
          </a:p>
          <a:p>
            <a:endParaRPr lang="en-US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Shift the timetable slightly to the right</a:t>
            </a:r>
          </a:p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Creates a balanced, natural visual flow after layout adjustments.</a:t>
            </a:r>
          </a:p>
          <a:p>
            <a:endParaRPr lang="en-US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Add a button/tab for the profile instead of email/logout in the corner</a:t>
            </a:r>
          </a:p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Improves accessibility to profile and logout options, enhancing navigation.</a:t>
            </a:r>
          </a:p>
        </p:txBody>
      </p:sp>
    </p:spTree>
    <p:extLst>
      <p:ext uri="{BB962C8B-B14F-4D97-AF65-F5344CB8AC3E}">
        <p14:creationId xmlns:p14="http://schemas.microsoft.com/office/powerpoint/2010/main" val="3694994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C1AD2-A143-7266-4C18-C4999A191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6B002C-DB5F-830D-8E1B-F691605CBA3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39C23DBA-F4FF-CD2D-0010-E822DF52E6BC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9978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Change 3: Map Page</a:t>
            </a:r>
          </a:p>
        </p:txBody>
      </p:sp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DCE7789C-7A26-DC01-9DD2-3ED1D1F8782E}"/>
              </a:ext>
            </a:extLst>
          </p:cNvPr>
          <p:cNvSpPr txBox="1">
            <a:spLocks/>
          </p:cNvSpPr>
          <p:nvPr/>
        </p:nvSpPr>
        <p:spPr>
          <a:xfrm>
            <a:off x="3956363" y="4555086"/>
            <a:ext cx="14208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Before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E6AA28-0698-9C06-FB8B-3D6B0B45C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930" y="634913"/>
            <a:ext cx="5755706" cy="392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91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56077-7A7E-3086-D003-ECD2227F9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EEDAE9-AA14-ED31-E837-7CCE25CBE80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8A51588B-2758-DDA4-C7BA-15626A2B644D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9978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Change 3: Map Page</a:t>
            </a:r>
          </a:p>
        </p:txBody>
      </p:sp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D872A539-E5D6-16B5-F5EE-087A1C2F4A54}"/>
              </a:ext>
            </a:extLst>
          </p:cNvPr>
          <p:cNvSpPr txBox="1">
            <a:spLocks/>
          </p:cNvSpPr>
          <p:nvPr/>
        </p:nvSpPr>
        <p:spPr>
          <a:xfrm>
            <a:off x="4108763" y="4638906"/>
            <a:ext cx="14208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After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CB623-7947-96AB-B961-6A06CC18A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051" y="572700"/>
            <a:ext cx="5427896" cy="414940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041A2C4-3141-425F-E1AC-A4007E28D033}"/>
              </a:ext>
            </a:extLst>
          </p:cNvPr>
          <p:cNvSpPr/>
          <p:nvPr/>
        </p:nvSpPr>
        <p:spPr>
          <a:xfrm>
            <a:off x="1858051" y="1073671"/>
            <a:ext cx="1936709" cy="1059929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FCA91A6-2FCC-40C6-7876-12588C9FFD41}"/>
              </a:ext>
            </a:extLst>
          </p:cNvPr>
          <p:cNvSpPr/>
          <p:nvPr/>
        </p:nvSpPr>
        <p:spPr>
          <a:xfrm>
            <a:off x="3725613" y="1145400"/>
            <a:ext cx="3560334" cy="2839860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7F14010-15F2-243C-95C9-52660B364600}"/>
              </a:ext>
            </a:extLst>
          </p:cNvPr>
          <p:cNvSpPr/>
          <p:nvPr/>
        </p:nvSpPr>
        <p:spPr>
          <a:xfrm>
            <a:off x="3725613" y="3810000"/>
            <a:ext cx="3560334" cy="912101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A7CE29-9A51-F1C2-DF13-F8EB95CC8D6F}"/>
              </a:ext>
            </a:extLst>
          </p:cNvPr>
          <p:cNvCxnSpPr/>
          <p:nvPr/>
        </p:nvCxnSpPr>
        <p:spPr>
          <a:xfrm flipH="1">
            <a:off x="1019221" y="1423208"/>
            <a:ext cx="8388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E31BF17-A884-E736-A98B-7F6A09A2E294}"/>
              </a:ext>
            </a:extLst>
          </p:cNvPr>
          <p:cNvSpPr txBox="1"/>
          <p:nvPr/>
        </p:nvSpPr>
        <p:spPr>
          <a:xfrm>
            <a:off x="-2" y="1497618"/>
            <a:ext cx="19635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Move to the left</a:t>
            </a:r>
            <a:b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</a:b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Change into checkboxes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C710F7D-1B59-C928-8A3F-B292978DCD80}"/>
              </a:ext>
            </a:extLst>
          </p:cNvPr>
          <p:cNvCxnSpPr>
            <a:cxnSpLocks/>
          </p:cNvCxnSpPr>
          <p:nvPr/>
        </p:nvCxnSpPr>
        <p:spPr>
          <a:xfrm flipV="1">
            <a:off x="7285947" y="2255104"/>
            <a:ext cx="821101" cy="63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FB24387-0894-D183-19E1-D6994FA86A07}"/>
              </a:ext>
            </a:extLst>
          </p:cNvPr>
          <p:cNvSpPr txBox="1"/>
          <p:nvPr/>
        </p:nvSpPr>
        <p:spPr>
          <a:xfrm>
            <a:off x="7285947" y="2339357"/>
            <a:ext cx="19635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Move to the right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D4BCF7-0193-9159-512B-46CC36A45248}"/>
              </a:ext>
            </a:extLst>
          </p:cNvPr>
          <p:cNvSpPr txBox="1"/>
          <p:nvPr/>
        </p:nvSpPr>
        <p:spPr>
          <a:xfrm>
            <a:off x="7285946" y="3810000"/>
            <a:ext cx="196359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Separate from the “Day Check” box</a:t>
            </a:r>
          </a:p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Move down here</a:t>
            </a:r>
          </a:p>
        </p:txBody>
      </p:sp>
    </p:spTree>
    <p:extLst>
      <p:ext uri="{BB962C8B-B14F-4D97-AF65-F5344CB8AC3E}">
        <p14:creationId xmlns:p14="http://schemas.microsoft.com/office/powerpoint/2010/main" val="2620083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C44AD-4561-E32C-9A9D-D2CEE088C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AC7CD2-26D8-2C8A-B2BB-11F92804359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CB0ECE40-3E7F-7DDE-E056-D9CF2C855323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9978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Change 3: Map Page</a:t>
            </a:r>
          </a:p>
        </p:txBody>
      </p:sp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90428A11-E24E-BC68-9761-C348911D8794}"/>
              </a:ext>
            </a:extLst>
          </p:cNvPr>
          <p:cNvSpPr txBox="1">
            <a:spLocks/>
          </p:cNvSpPr>
          <p:nvPr/>
        </p:nvSpPr>
        <p:spPr>
          <a:xfrm>
            <a:off x="145981" y="489573"/>
            <a:ext cx="15224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Changes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1E9519-9B5F-D305-D918-350693BD969A}"/>
              </a:ext>
            </a:extLst>
          </p:cNvPr>
          <p:cNvSpPr txBox="1"/>
          <p:nvPr/>
        </p:nvSpPr>
        <p:spPr>
          <a:xfrm>
            <a:off x="396103" y="1079426"/>
            <a:ext cx="690385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Move "Day Check" to the left and replace the dropdown with checkboxes</a:t>
            </a:r>
          </a:p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Synchronizes with the course schedule selection, making it more intuitive and consistent.</a:t>
            </a:r>
          </a:p>
          <a:p>
            <a:endParaRPr lang="en-US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Separate "Moving Time Estimate" from "Day Check" and move it to the bottom, adding extra details</a:t>
            </a:r>
          </a:p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Improves clarity by isolating time estimates and providing additional information for better planning.</a:t>
            </a:r>
          </a:p>
          <a:p>
            <a:endParaRPr lang="en-US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Shift the map to the right</a:t>
            </a:r>
          </a:p>
          <a:p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Creates a more balanced layout after rearranging the elements.</a:t>
            </a:r>
          </a:p>
        </p:txBody>
      </p:sp>
    </p:spTree>
    <p:extLst>
      <p:ext uri="{BB962C8B-B14F-4D97-AF65-F5344CB8AC3E}">
        <p14:creationId xmlns:p14="http://schemas.microsoft.com/office/powerpoint/2010/main" val="2241558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B6BDB259-6422-74A6-0AF9-E0608EF25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8FA3E148-D50A-50E5-7243-77A35C2A9B49}"/>
              </a:ext>
            </a:extLst>
          </p:cNvPr>
          <p:cNvPicPr preferRelativeResize="0"/>
          <p:nvPr/>
        </p:nvPicPr>
        <p:blipFill>
          <a:blip r:embed="rId3" cstate="screen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E825EA01-9FC5-993B-5610-3E2C2836607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A3C0805C-4E57-A877-F947-82E4BE64136D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C3C0CCF5-4BBD-47D3-B84B-2C0828F0BF75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924FF83F-8FDC-0FA4-B5F7-86343AC391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2999" y="2769970"/>
            <a:ext cx="3798000" cy="1395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B44141"/>
                </a:solidFill>
              </a:rPr>
              <a:t>Me-fi</a:t>
            </a:r>
            <a:br>
              <a:rPr lang="en-US" dirty="0">
                <a:solidFill>
                  <a:srgbClr val="B44141"/>
                </a:solidFill>
              </a:rPr>
            </a:br>
            <a:r>
              <a:rPr lang="en-US" dirty="0">
                <a:solidFill>
                  <a:srgbClr val="B44141"/>
                </a:solidFill>
              </a:rPr>
              <a:t>Task Flows</a:t>
            </a:r>
          </a:p>
        </p:txBody>
      </p:sp>
      <p:pic>
        <p:nvPicPr>
          <p:cNvPr id="2" name="Google Shape;350;p53">
            <a:extLst>
              <a:ext uri="{FF2B5EF4-FFF2-40B4-BE49-F238E27FC236}">
                <a16:creationId xmlns:a16="http://schemas.microsoft.com/office/drawing/2014/main" id="{A02972F7-3EB3-EFB0-88E0-3587A7EAE3C2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23212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50;p53">
            <a:extLst>
              <a:ext uri="{FF2B5EF4-FFF2-40B4-BE49-F238E27FC236}">
                <a16:creationId xmlns:a16="http://schemas.microsoft.com/office/drawing/2014/main" id="{6F26E896-24EE-22F4-BB00-16A762C82A16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2912394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50;p53">
            <a:extLst>
              <a:ext uri="{FF2B5EF4-FFF2-40B4-BE49-F238E27FC236}">
                <a16:creationId xmlns:a16="http://schemas.microsoft.com/office/drawing/2014/main" id="{B9F0A3D2-405E-A25B-455C-1E3D86CC77AE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3467785"/>
            <a:ext cx="2036850" cy="81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565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FADB7-C226-D68D-E995-BA5A280A1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980" y="878445"/>
            <a:ext cx="2917800" cy="488400"/>
          </a:xfrm>
        </p:spPr>
        <p:txBody>
          <a:bodyPr/>
          <a:lstStyle/>
          <a:p>
            <a:r>
              <a:rPr lang="en-US" dirty="0"/>
              <a:t>Simple Task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8196A-3070-C1D8-0976-4232A68D2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7388" y="1328038"/>
            <a:ext cx="3536688" cy="716700"/>
          </a:xfrm>
        </p:spPr>
        <p:txBody>
          <a:bodyPr/>
          <a:lstStyle/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Export the personalized</a:t>
            </a:r>
          </a:p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timetable to a PDF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FD22F9-0731-35E5-2130-A7B4F879376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340652" y="3133417"/>
            <a:ext cx="2917800" cy="488400"/>
          </a:xfrm>
        </p:spPr>
        <p:txBody>
          <a:bodyPr/>
          <a:lstStyle/>
          <a:p>
            <a:r>
              <a:rPr lang="en-US" dirty="0"/>
              <a:t>Complex Task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9F395A-E956-568A-637C-8C02DCF12351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5296852" y="2005931"/>
            <a:ext cx="2917800" cy="488400"/>
          </a:xfrm>
        </p:spPr>
        <p:txBody>
          <a:bodyPr/>
          <a:lstStyle/>
          <a:p>
            <a:r>
              <a:rPr lang="en-US" dirty="0"/>
              <a:t>Moderate Task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4AD4952-69A0-79AE-6A41-68048C280FD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318732" y="2455524"/>
            <a:ext cx="2874000" cy="716700"/>
          </a:xfrm>
        </p:spPr>
        <p:txBody>
          <a:bodyPr/>
          <a:lstStyle/>
          <a:p>
            <a:r>
              <a:rPr lang="en-US" dirty="0"/>
              <a:t>View the campus map</a:t>
            </a:r>
          </a:p>
          <a:p>
            <a:r>
              <a:rPr lang="en-US" dirty="0"/>
              <a:t>with class locations 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B1EAC88-611F-864A-7FCD-58048397EC03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en-US" dirty="0"/>
              <a:t>3 Task Flows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BE912B1-8CF3-78A1-C1A6-D886CE974DEB}"/>
              </a:ext>
            </a:extLst>
          </p:cNvPr>
          <p:cNvSpPr txBox="1">
            <a:spLocks/>
          </p:cNvSpPr>
          <p:nvPr/>
        </p:nvSpPr>
        <p:spPr>
          <a:xfrm>
            <a:off x="4987388" y="3583009"/>
            <a:ext cx="3536688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Automatically generate and</a:t>
            </a:r>
          </a:p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view a personalized</a:t>
            </a:r>
          </a:p>
          <a:p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timetable</a:t>
            </a:r>
            <a:endParaRPr lang="en-US" dirty="0"/>
          </a:p>
        </p:txBody>
      </p:sp>
      <p:pic>
        <p:nvPicPr>
          <p:cNvPr id="21" name="Google Shape;405;p57">
            <a:extLst>
              <a:ext uri="{FF2B5EF4-FFF2-40B4-BE49-F238E27FC236}">
                <a16:creationId xmlns:a16="http://schemas.microsoft.com/office/drawing/2014/main" id="{07D7CB9E-F6B4-930B-C5CE-2D8107EED89C}"/>
              </a:ext>
            </a:extLst>
          </p:cNvPr>
          <p:cNvPicPr preferRelativeResize="0"/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91595">
            <a:off x="204987" y="1787133"/>
            <a:ext cx="3913781" cy="88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5;p57">
            <a:extLst>
              <a:ext uri="{FF2B5EF4-FFF2-40B4-BE49-F238E27FC236}">
                <a16:creationId xmlns:a16="http://schemas.microsoft.com/office/drawing/2014/main" id="{E3A7405D-63F3-74D9-D25E-6DBB6824DFB0}"/>
              </a:ext>
            </a:extLst>
          </p:cNvPr>
          <p:cNvPicPr preferRelativeResize="0"/>
          <p:nvPr/>
        </p:nvPicPr>
        <p:blipFill>
          <a:blip r:embed="rId2" cstate="screen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421030">
            <a:off x="1081777" y="2535588"/>
            <a:ext cx="3721966" cy="970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05;p57">
            <a:extLst>
              <a:ext uri="{FF2B5EF4-FFF2-40B4-BE49-F238E27FC236}">
                <a16:creationId xmlns:a16="http://schemas.microsoft.com/office/drawing/2014/main" id="{2FCE9827-F1C6-A4B2-129D-070AF1EB994F}"/>
              </a:ext>
            </a:extLst>
          </p:cNvPr>
          <p:cNvPicPr preferRelativeResize="0"/>
          <p:nvPr/>
        </p:nvPicPr>
        <p:blipFill>
          <a:blip r:embed="rId2" cstate="screen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254241">
            <a:off x="833589" y="2981382"/>
            <a:ext cx="3222615" cy="7788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419ED14-10E1-E3D2-27AA-AB482A7342E5}"/>
              </a:ext>
            </a:extLst>
          </p:cNvPr>
          <p:cNvGrpSpPr/>
          <p:nvPr/>
        </p:nvGrpSpPr>
        <p:grpSpPr>
          <a:xfrm>
            <a:off x="663614" y="1070097"/>
            <a:ext cx="3204520" cy="3785843"/>
            <a:chOff x="4644571" y="513039"/>
            <a:chExt cx="3834979" cy="4530671"/>
          </a:xfrm>
        </p:grpSpPr>
        <p:grpSp>
          <p:nvGrpSpPr>
            <p:cNvPr id="15" name="Google Shape;495;p63">
              <a:extLst>
                <a:ext uri="{FF2B5EF4-FFF2-40B4-BE49-F238E27FC236}">
                  <a16:creationId xmlns:a16="http://schemas.microsoft.com/office/drawing/2014/main" id="{593856DF-607F-B85F-98E8-6B985B222D6E}"/>
                </a:ext>
              </a:extLst>
            </p:cNvPr>
            <p:cNvGrpSpPr/>
            <p:nvPr/>
          </p:nvGrpSpPr>
          <p:grpSpPr>
            <a:xfrm>
              <a:off x="4644571" y="513039"/>
              <a:ext cx="3834979" cy="3887141"/>
              <a:chOff x="-331425" y="1579700"/>
              <a:chExt cx="1880250" cy="1905825"/>
            </a:xfrm>
          </p:grpSpPr>
          <p:sp>
            <p:nvSpPr>
              <p:cNvPr id="18" name="Google Shape;496;p63">
                <a:extLst>
                  <a:ext uri="{FF2B5EF4-FFF2-40B4-BE49-F238E27FC236}">
                    <a16:creationId xmlns:a16="http://schemas.microsoft.com/office/drawing/2014/main" id="{94F24D22-8911-581C-CF1A-00065C6D9C46}"/>
                  </a:ext>
                </a:extLst>
              </p:cNvPr>
              <p:cNvSpPr/>
              <p:nvPr/>
            </p:nvSpPr>
            <p:spPr>
              <a:xfrm>
                <a:off x="-72650" y="1864050"/>
                <a:ext cx="1621475" cy="1621475"/>
              </a:xfrm>
              <a:custGeom>
                <a:avLst/>
                <a:gdLst/>
                <a:ahLst/>
                <a:cxnLst/>
                <a:rect l="l" t="t" r="r" b="b"/>
                <a:pathLst>
                  <a:path w="64859" h="64859" extrusionOk="0">
                    <a:moveTo>
                      <a:pt x="7060" y="1"/>
                    </a:moveTo>
                    <a:lnTo>
                      <a:pt x="1" y="57794"/>
                    </a:lnTo>
                    <a:lnTo>
                      <a:pt x="57800" y="64858"/>
                    </a:lnTo>
                    <a:lnTo>
                      <a:pt x="64858" y="7060"/>
                    </a:lnTo>
                    <a:lnTo>
                      <a:pt x="58170" y="6238"/>
                    </a:lnTo>
                    <a:lnTo>
                      <a:pt x="58170" y="6238"/>
                    </a:lnTo>
                    <a:cubicBezTo>
                      <a:pt x="59249" y="7937"/>
                      <a:pt x="58324" y="10802"/>
                      <a:pt x="55874" y="10802"/>
                    </a:cubicBezTo>
                    <a:cubicBezTo>
                      <a:pt x="55742" y="10802"/>
                      <a:pt x="55605" y="10794"/>
                      <a:pt x="55465" y="10777"/>
                    </a:cubicBezTo>
                    <a:cubicBezTo>
                      <a:pt x="52716" y="10439"/>
                      <a:pt x="52395" y="7185"/>
                      <a:pt x="53935" y="5721"/>
                    </a:cubicBezTo>
                    <a:lnTo>
                      <a:pt x="48068" y="5008"/>
                    </a:lnTo>
                    <a:lnTo>
                      <a:pt x="48068" y="5008"/>
                    </a:lnTo>
                    <a:cubicBezTo>
                      <a:pt x="48897" y="6661"/>
                      <a:pt x="47978" y="9180"/>
                      <a:pt x="45724" y="9180"/>
                    </a:cubicBezTo>
                    <a:cubicBezTo>
                      <a:pt x="45596" y="9180"/>
                      <a:pt x="45463" y="9172"/>
                      <a:pt x="45325" y="9155"/>
                    </a:cubicBezTo>
                    <a:cubicBezTo>
                      <a:pt x="42784" y="8845"/>
                      <a:pt x="42397" y="5955"/>
                      <a:pt x="43671" y="4464"/>
                    </a:cubicBezTo>
                    <a:lnTo>
                      <a:pt x="37369" y="3702"/>
                    </a:lnTo>
                    <a:lnTo>
                      <a:pt x="37369" y="3702"/>
                    </a:lnTo>
                    <a:cubicBezTo>
                      <a:pt x="37603" y="3974"/>
                      <a:pt x="37782" y="4284"/>
                      <a:pt x="37907" y="4621"/>
                    </a:cubicBezTo>
                    <a:cubicBezTo>
                      <a:pt x="38098" y="5062"/>
                      <a:pt x="38169" y="5547"/>
                      <a:pt x="38109" y="6026"/>
                    </a:cubicBezTo>
                    <a:lnTo>
                      <a:pt x="37929" y="6728"/>
                    </a:lnTo>
                    <a:cubicBezTo>
                      <a:pt x="37487" y="7799"/>
                      <a:pt x="36466" y="8409"/>
                      <a:pt x="35415" y="8409"/>
                    </a:cubicBezTo>
                    <a:cubicBezTo>
                      <a:pt x="34849" y="8409"/>
                      <a:pt x="34274" y="8232"/>
                      <a:pt x="33777" y="7854"/>
                    </a:cubicBezTo>
                    <a:cubicBezTo>
                      <a:pt x="33472" y="7647"/>
                      <a:pt x="33211" y="7392"/>
                      <a:pt x="32998" y="7092"/>
                    </a:cubicBezTo>
                    <a:cubicBezTo>
                      <a:pt x="32558" y="6494"/>
                      <a:pt x="32340" y="5802"/>
                      <a:pt x="32432" y="5051"/>
                    </a:cubicBezTo>
                    <a:cubicBezTo>
                      <a:pt x="32519" y="4333"/>
                      <a:pt x="32884" y="3674"/>
                      <a:pt x="33450" y="3223"/>
                    </a:cubicBezTo>
                    <a:lnTo>
                      <a:pt x="26761" y="2406"/>
                    </a:lnTo>
                    <a:lnTo>
                      <a:pt x="26761" y="2406"/>
                    </a:lnTo>
                    <a:cubicBezTo>
                      <a:pt x="27618" y="4006"/>
                      <a:pt x="26733" y="6506"/>
                      <a:pt x="24519" y="6506"/>
                    </a:cubicBezTo>
                    <a:cubicBezTo>
                      <a:pt x="24398" y="6506"/>
                      <a:pt x="24273" y="6498"/>
                      <a:pt x="24144" y="6483"/>
                    </a:cubicBezTo>
                    <a:cubicBezTo>
                      <a:pt x="21662" y="6178"/>
                      <a:pt x="21303" y="3315"/>
                      <a:pt x="22587" y="1895"/>
                    </a:cubicBezTo>
                    <a:lnTo>
                      <a:pt x="17493" y="1274"/>
                    </a:lnTo>
                    <a:lnTo>
                      <a:pt x="17493" y="1274"/>
                    </a:lnTo>
                    <a:cubicBezTo>
                      <a:pt x="17536" y="1405"/>
                      <a:pt x="17564" y="1541"/>
                      <a:pt x="17585" y="1677"/>
                    </a:cubicBezTo>
                    <a:cubicBezTo>
                      <a:pt x="17607" y="2194"/>
                      <a:pt x="17651" y="2787"/>
                      <a:pt x="17389" y="3266"/>
                    </a:cubicBezTo>
                    <a:cubicBezTo>
                      <a:pt x="17134" y="3729"/>
                      <a:pt x="16927" y="4164"/>
                      <a:pt x="16464" y="4469"/>
                    </a:cubicBezTo>
                    <a:cubicBezTo>
                      <a:pt x="16002" y="4779"/>
                      <a:pt x="15577" y="5030"/>
                      <a:pt x="15011" y="5089"/>
                    </a:cubicBezTo>
                    <a:cubicBezTo>
                      <a:pt x="14876" y="5109"/>
                      <a:pt x="14739" y="5118"/>
                      <a:pt x="14603" y="5118"/>
                    </a:cubicBezTo>
                    <a:cubicBezTo>
                      <a:pt x="14237" y="5118"/>
                      <a:pt x="13872" y="5049"/>
                      <a:pt x="13531" y="4910"/>
                    </a:cubicBezTo>
                    <a:cubicBezTo>
                      <a:pt x="11838" y="4213"/>
                      <a:pt x="11256" y="2112"/>
                      <a:pt x="12355" y="648"/>
                    </a:cubicBezTo>
                    <a:lnTo>
                      <a:pt x="7060" y="1"/>
                    </a:ln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97;p63">
                <a:extLst>
                  <a:ext uri="{FF2B5EF4-FFF2-40B4-BE49-F238E27FC236}">
                    <a16:creationId xmlns:a16="http://schemas.microsoft.com/office/drawing/2014/main" id="{36E70496-5A62-DB9E-B780-54895CD1EB9D}"/>
                  </a:ext>
                </a:extLst>
              </p:cNvPr>
              <p:cNvSpPr/>
              <p:nvPr/>
            </p:nvSpPr>
            <p:spPr>
              <a:xfrm>
                <a:off x="-82425" y="1854000"/>
                <a:ext cx="1621450" cy="1621725"/>
              </a:xfrm>
              <a:custGeom>
                <a:avLst/>
                <a:gdLst/>
                <a:ahLst/>
                <a:cxnLst/>
                <a:rect l="l" t="t" r="r" b="b"/>
                <a:pathLst>
                  <a:path w="64858" h="64869" extrusionOk="0">
                    <a:moveTo>
                      <a:pt x="7064" y="0"/>
                    </a:moveTo>
                    <a:lnTo>
                      <a:pt x="0" y="57810"/>
                    </a:lnTo>
                    <a:lnTo>
                      <a:pt x="57799" y="64868"/>
                    </a:lnTo>
                    <a:lnTo>
                      <a:pt x="64857" y="7064"/>
                    </a:lnTo>
                    <a:lnTo>
                      <a:pt x="58169" y="6248"/>
                    </a:lnTo>
                    <a:lnTo>
                      <a:pt x="58169" y="6248"/>
                    </a:lnTo>
                    <a:cubicBezTo>
                      <a:pt x="59248" y="7947"/>
                      <a:pt x="58323" y="10812"/>
                      <a:pt x="55873" y="10812"/>
                    </a:cubicBezTo>
                    <a:cubicBezTo>
                      <a:pt x="55741" y="10812"/>
                      <a:pt x="55605" y="10804"/>
                      <a:pt x="55464" y="10787"/>
                    </a:cubicBezTo>
                    <a:cubicBezTo>
                      <a:pt x="52715" y="10449"/>
                      <a:pt x="52394" y="7195"/>
                      <a:pt x="53935" y="5731"/>
                    </a:cubicBezTo>
                    <a:lnTo>
                      <a:pt x="48068" y="5018"/>
                    </a:lnTo>
                    <a:lnTo>
                      <a:pt x="48068" y="5018"/>
                    </a:lnTo>
                    <a:cubicBezTo>
                      <a:pt x="48897" y="6671"/>
                      <a:pt x="47982" y="9190"/>
                      <a:pt x="45724" y="9190"/>
                    </a:cubicBezTo>
                    <a:cubicBezTo>
                      <a:pt x="45595" y="9190"/>
                      <a:pt x="45462" y="9182"/>
                      <a:pt x="45325" y="9165"/>
                    </a:cubicBezTo>
                    <a:cubicBezTo>
                      <a:pt x="42783" y="8849"/>
                      <a:pt x="42397" y="5965"/>
                      <a:pt x="43670" y="4474"/>
                    </a:cubicBezTo>
                    <a:lnTo>
                      <a:pt x="37368" y="3701"/>
                    </a:lnTo>
                    <a:lnTo>
                      <a:pt x="37368" y="3701"/>
                    </a:lnTo>
                    <a:cubicBezTo>
                      <a:pt x="37602" y="3973"/>
                      <a:pt x="37781" y="4289"/>
                      <a:pt x="37907" y="4621"/>
                    </a:cubicBezTo>
                    <a:cubicBezTo>
                      <a:pt x="38097" y="5061"/>
                      <a:pt x="38168" y="5551"/>
                      <a:pt x="38108" y="6025"/>
                    </a:cubicBezTo>
                    <a:cubicBezTo>
                      <a:pt x="38048" y="6264"/>
                      <a:pt x="37988" y="6498"/>
                      <a:pt x="37928" y="6732"/>
                    </a:cubicBezTo>
                    <a:cubicBezTo>
                      <a:pt x="37486" y="7801"/>
                      <a:pt x="36463" y="8410"/>
                      <a:pt x="35412" y="8410"/>
                    </a:cubicBezTo>
                    <a:cubicBezTo>
                      <a:pt x="34846" y="8410"/>
                      <a:pt x="34272" y="8234"/>
                      <a:pt x="33776" y="7859"/>
                    </a:cubicBezTo>
                    <a:cubicBezTo>
                      <a:pt x="33471" y="7652"/>
                      <a:pt x="33210" y="7396"/>
                      <a:pt x="32998" y="7097"/>
                    </a:cubicBezTo>
                    <a:cubicBezTo>
                      <a:pt x="32557" y="6498"/>
                      <a:pt x="32339" y="5802"/>
                      <a:pt x="32432" y="5056"/>
                    </a:cubicBezTo>
                    <a:cubicBezTo>
                      <a:pt x="32519" y="4332"/>
                      <a:pt x="32889" y="3679"/>
                      <a:pt x="33455" y="3222"/>
                    </a:cubicBezTo>
                    <a:lnTo>
                      <a:pt x="26766" y="2406"/>
                    </a:lnTo>
                    <a:lnTo>
                      <a:pt x="26766" y="2406"/>
                    </a:lnTo>
                    <a:cubicBezTo>
                      <a:pt x="27623" y="4005"/>
                      <a:pt x="26737" y="6505"/>
                      <a:pt x="24523" y="6505"/>
                    </a:cubicBezTo>
                    <a:cubicBezTo>
                      <a:pt x="24402" y="6505"/>
                      <a:pt x="24277" y="6497"/>
                      <a:pt x="24148" y="6482"/>
                    </a:cubicBezTo>
                    <a:cubicBezTo>
                      <a:pt x="21666" y="6177"/>
                      <a:pt x="21307" y="3320"/>
                      <a:pt x="22592" y="1899"/>
                    </a:cubicBezTo>
                    <a:lnTo>
                      <a:pt x="17497" y="1274"/>
                    </a:lnTo>
                    <a:lnTo>
                      <a:pt x="17497" y="1274"/>
                    </a:lnTo>
                    <a:cubicBezTo>
                      <a:pt x="17541" y="1410"/>
                      <a:pt x="17568" y="1540"/>
                      <a:pt x="17590" y="1676"/>
                    </a:cubicBezTo>
                    <a:cubicBezTo>
                      <a:pt x="17612" y="2193"/>
                      <a:pt x="17655" y="2787"/>
                      <a:pt x="17394" y="3265"/>
                    </a:cubicBezTo>
                    <a:cubicBezTo>
                      <a:pt x="17138" y="3728"/>
                      <a:pt x="16931" y="4163"/>
                      <a:pt x="16469" y="4474"/>
                    </a:cubicBezTo>
                    <a:cubicBezTo>
                      <a:pt x="16006" y="4778"/>
                      <a:pt x="15582" y="5029"/>
                      <a:pt x="15016" y="5089"/>
                    </a:cubicBezTo>
                    <a:cubicBezTo>
                      <a:pt x="14879" y="5110"/>
                      <a:pt x="14741" y="5120"/>
                      <a:pt x="14604" y="5120"/>
                    </a:cubicBezTo>
                    <a:cubicBezTo>
                      <a:pt x="14238" y="5120"/>
                      <a:pt x="13875" y="5047"/>
                      <a:pt x="13535" y="4909"/>
                    </a:cubicBezTo>
                    <a:cubicBezTo>
                      <a:pt x="11843" y="4218"/>
                      <a:pt x="11260" y="2112"/>
                      <a:pt x="12360" y="648"/>
                    </a:cubicBezTo>
                    <a:lnTo>
                      <a:pt x="70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2863" dist="38100" dir="21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498;p63">
                <a:extLst>
                  <a:ext uri="{FF2B5EF4-FFF2-40B4-BE49-F238E27FC236}">
                    <a16:creationId xmlns:a16="http://schemas.microsoft.com/office/drawing/2014/main" id="{18C57DF8-4F26-FC24-145D-6D8B8361546A}"/>
                  </a:ext>
                </a:extLst>
              </p:cNvPr>
              <p:cNvSpPr/>
              <p:nvPr/>
            </p:nvSpPr>
            <p:spPr>
              <a:xfrm>
                <a:off x="-331425" y="1579700"/>
                <a:ext cx="1101300" cy="649025"/>
              </a:xfrm>
              <a:custGeom>
                <a:avLst/>
                <a:gdLst/>
                <a:ahLst/>
                <a:cxnLst/>
                <a:rect l="l" t="t" r="r" b="b"/>
                <a:pathLst>
                  <a:path w="44052" h="25961" extrusionOk="0">
                    <a:moveTo>
                      <a:pt x="40035" y="0"/>
                    </a:moveTo>
                    <a:lnTo>
                      <a:pt x="0" y="15402"/>
                    </a:lnTo>
                    <a:cubicBezTo>
                      <a:pt x="0" y="15402"/>
                      <a:pt x="1513" y="15761"/>
                      <a:pt x="1873" y="16638"/>
                    </a:cubicBezTo>
                    <a:cubicBezTo>
                      <a:pt x="2237" y="17514"/>
                      <a:pt x="1524" y="18526"/>
                      <a:pt x="1524" y="18526"/>
                    </a:cubicBezTo>
                    <a:cubicBezTo>
                      <a:pt x="1524" y="18526"/>
                      <a:pt x="2999" y="18885"/>
                      <a:pt x="3380" y="19816"/>
                    </a:cubicBezTo>
                    <a:cubicBezTo>
                      <a:pt x="3767" y="20752"/>
                      <a:pt x="2885" y="22439"/>
                      <a:pt x="2885" y="22439"/>
                    </a:cubicBezTo>
                    <a:cubicBezTo>
                      <a:pt x="2885" y="22439"/>
                      <a:pt x="4447" y="23011"/>
                      <a:pt x="4703" y="23631"/>
                    </a:cubicBezTo>
                    <a:cubicBezTo>
                      <a:pt x="4958" y="24252"/>
                      <a:pt x="4327" y="25960"/>
                      <a:pt x="4327" y="25960"/>
                    </a:cubicBezTo>
                    <a:lnTo>
                      <a:pt x="44051" y="10684"/>
                    </a:lnTo>
                    <a:cubicBezTo>
                      <a:pt x="41510" y="9791"/>
                      <a:pt x="42609" y="7168"/>
                      <a:pt x="42609" y="7168"/>
                    </a:cubicBezTo>
                    <a:cubicBezTo>
                      <a:pt x="42609" y="7168"/>
                      <a:pt x="41521" y="6466"/>
                      <a:pt x="41047" y="5753"/>
                    </a:cubicBezTo>
                    <a:cubicBezTo>
                      <a:pt x="40574" y="5040"/>
                      <a:pt x="41434" y="3418"/>
                      <a:pt x="41434" y="3418"/>
                    </a:cubicBezTo>
                    <a:cubicBezTo>
                      <a:pt x="41434" y="3418"/>
                      <a:pt x="39806" y="2993"/>
                      <a:pt x="39491" y="2221"/>
                    </a:cubicBezTo>
                    <a:cubicBezTo>
                      <a:pt x="39175" y="1442"/>
                      <a:pt x="40035" y="0"/>
                      <a:pt x="40035" y="0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78579F75-B8A7-C903-18FA-D180A09F84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13501">
              <a:off x="5843507" y="1486381"/>
              <a:ext cx="1964906" cy="1964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83647035-9144-14E0-6FFF-04F3B9751C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395532">
              <a:off x="5220862" y="2129394"/>
              <a:ext cx="2914316" cy="291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8805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FC05A-BF57-FD54-5F22-352480A57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5029BA-92FD-2BB2-DC4A-9653C35984D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AEBF2C6B-51F2-39B3-9F50-320D1AB84CCE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Simple Task Flow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E64231-9F6E-8CB0-6E2F-CEC79EF0E167}"/>
              </a:ext>
            </a:extLst>
          </p:cNvPr>
          <p:cNvSpPr txBox="1">
            <a:spLocks/>
          </p:cNvSpPr>
          <p:nvPr/>
        </p:nvSpPr>
        <p:spPr>
          <a:xfrm>
            <a:off x="5607312" y="136027"/>
            <a:ext cx="3536688" cy="716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alt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Export the personalized</a:t>
            </a:r>
          </a:p>
          <a:p>
            <a:pPr algn="r"/>
            <a:r>
              <a:rPr lang="en-US" alt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timetable to a PDF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FB8605-9350-AE6C-2942-993D7DA50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81" y="775933"/>
            <a:ext cx="2852495" cy="20053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0F19DA-0600-04BB-FCDB-1AA503DCF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356" y="775933"/>
            <a:ext cx="2948098" cy="27463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0AF566-7E85-A28C-35CC-8DB5A9798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335" y="775933"/>
            <a:ext cx="3065798" cy="3013688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5627AB2-94A7-9B28-628D-0FAEDF5EE9B0}"/>
              </a:ext>
            </a:extLst>
          </p:cNvPr>
          <p:cNvSpPr/>
          <p:nvPr/>
        </p:nvSpPr>
        <p:spPr>
          <a:xfrm>
            <a:off x="1423429" y="791173"/>
            <a:ext cx="331829" cy="214667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45F803E6-B721-D13A-995F-819C67E2EC07}"/>
              </a:ext>
            </a:extLst>
          </p:cNvPr>
          <p:cNvCxnSpPr>
            <a:cxnSpLocks/>
            <a:stCxn id="2" idx="0"/>
            <a:endCxn id="4" idx="0"/>
          </p:cNvCxnSpPr>
          <p:nvPr/>
        </p:nvCxnSpPr>
        <p:spPr>
          <a:xfrm rot="5400000" flipH="1" flipV="1">
            <a:off x="3045317" y="-697155"/>
            <a:ext cx="12700" cy="294617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88CAB98-E893-E2D6-8215-1072426D1870}"/>
              </a:ext>
            </a:extLst>
          </p:cNvPr>
          <p:cNvSpPr/>
          <p:nvPr/>
        </p:nvSpPr>
        <p:spPr>
          <a:xfrm rot="21087838">
            <a:off x="4096963" y="2083664"/>
            <a:ext cx="950070" cy="587145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DEE404E0-4FEE-E85A-7721-1BE0D436EC7E}"/>
              </a:ext>
            </a:extLst>
          </p:cNvPr>
          <p:cNvCxnSpPr>
            <a:cxnSpLocks/>
            <a:stCxn id="20" idx="0"/>
            <a:endCxn id="10" idx="0"/>
          </p:cNvCxnSpPr>
          <p:nvPr/>
        </p:nvCxnSpPr>
        <p:spPr>
          <a:xfrm rot="5400000" flipH="1" flipV="1">
            <a:off x="5394337" y="-89980"/>
            <a:ext cx="1310983" cy="3042811"/>
          </a:xfrm>
          <a:prstGeom prst="curvedConnector3">
            <a:avLst>
              <a:gd name="adj1" fmla="val 442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25A4D3C-8A21-554E-97CA-D145F3180940}"/>
              </a:ext>
            </a:extLst>
          </p:cNvPr>
          <p:cNvSpPr/>
          <p:nvPr/>
        </p:nvSpPr>
        <p:spPr>
          <a:xfrm flipV="1">
            <a:off x="6568440" y="3556918"/>
            <a:ext cx="702862" cy="242864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0BE6517F-0E52-1337-9514-05AF55F8C05E}"/>
              </a:ext>
            </a:extLst>
          </p:cNvPr>
          <p:cNvSpPr txBox="1">
            <a:spLocks/>
          </p:cNvSpPr>
          <p:nvPr/>
        </p:nvSpPr>
        <p:spPr>
          <a:xfrm>
            <a:off x="377842" y="4464072"/>
            <a:ext cx="2388772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[Click “Export” tab]</a:t>
            </a:r>
            <a:endParaRPr lang="en-US" dirty="0"/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188102D2-F637-068C-97B8-7C1CB073B46E}"/>
              </a:ext>
            </a:extLst>
          </p:cNvPr>
          <p:cNvSpPr txBox="1">
            <a:spLocks/>
          </p:cNvSpPr>
          <p:nvPr/>
        </p:nvSpPr>
        <p:spPr>
          <a:xfrm>
            <a:off x="3324019" y="4464072"/>
            <a:ext cx="2388772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[Click the picture of the timetable]</a:t>
            </a:r>
            <a:endParaRPr lang="en-US" dirty="0"/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BDF410AD-2106-E37F-E906-E7057EE64D0D}"/>
              </a:ext>
            </a:extLst>
          </p:cNvPr>
          <p:cNvSpPr txBox="1">
            <a:spLocks/>
          </p:cNvSpPr>
          <p:nvPr/>
        </p:nvSpPr>
        <p:spPr>
          <a:xfrm>
            <a:off x="6376848" y="4464072"/>
            <a:ext cx="2388772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[Click “Download” button]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695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34BC2-84DE-F0C5-1B2C-0DC6A961D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279C6B-B58B-BD1E-D939-427253719BC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F6320BFB-2199-5400-2EE4-833AB141FB84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Moderate Task Flow (1)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DDC8B3D-8D6D-AAAD-69C8-AAC552BEACA8}"/>
              </a:ext>
            </a:extLst>
          </p:cNvPr>
          <p:cNvSpPr txBox="1">
            <a:spLocks/>
          </p:cNvSpPr>
          <p:nvPr/>
        </p:nvSpPr>
        <p:spPr>
          <a:xfrm>
            <a:off x="5607312" y="136027"/>
            <a:ext cx="3536688" cy="716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rgbClr val="595959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View the campus map</a:t>
            </a:r>
          </a:p>
          <a:p>
            <a:pPr algn="r"/>
            <a:r>
              <a:rPr lang="en-US" dirty="0">
                <a:solidFill>
                  <a:srgbClr val="595959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with class locations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E00FFC-73FD-5C30-2E12-2A56B1958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21" y="1515073"/>
            <a:ext cx="2852495" cy="200536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FA0231-46BD-EA09-2A69-76FE0714DDA8}"/>
              </a:ext>
            </a:extLst>
          </p:cNvPr>
          <p:cNvSpPr/>
          <p:nvPr/>
        </p:nvSpPr>
        <p:spPr>
          <a:xfrm>
            <a:off x="2452301" y="1530313"/>
            <a:ext cx="331829" cy="214667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75E9F66B-7D22-C3FB-B83D-F3D76111E944}"/>
              </a:ext>
            </a:extLst>
          </p:cNvPr>
          <p:cNvCxnSpPr>
            <a:cxnSpLocks/>
            <a:stCxn id="7" idx="0"/>
            <a:endCxn id="15" idx="0"/>
          </p:cNvCxnSpPr>
          <p:nvPr/>
        </p:nvCxnSpPr>
        <p:spPr>
          <a:xfrm rot="5400000" flipH="1" flipV="1">
            <a:off x="4596886" y="-463597"/>
            <a:ext cx="15240" cy="3972581"/>
          </a:xfrm>
          <a:prstGeom prst="curvedConnector3">
            <a:avLst>
              <a:gd name="adj1" fmla="val 160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5749469-998D-AB38-BCA9-EC10E794A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4425" y="1515073"/>
            <a:ext cx="3252743" cy="2486587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3DDE083C-A3D4-67F0-D98B-B136417849FE}"/>
              </a:ext>
            </a:extLst>
          </p:cNvPr>
          <p:cNvSpPr txBox="1">
            <a:spLocks/>
          </p:cNvSpPr>
          <p:nvPr/>
        </p:nvSpPr>
        <p:spPr>
          <a:xfrm>
            <a:off x="3377681" y="4453832"/>
            <a:ext cx="2388772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[Click “Map” tab]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0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8B43-DBA7-25B1-EAC4-BF9F267B9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1A3834-FD6F-90AF-58CB-51A9CDE1E5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C69229FC-7C3C-D47E-1BEA-1AACBDEDA457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Moderate Task Flow (2)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A60AF6D-2532-BA07-0A4A-284EE678D4C9}"/>
              </a:ext>
            </a:extLst>
          </p:cNvPr>
          <p:cNvSpPr txBox="1">
            <a:spLocks/>
          </p:cNvSpPr>
          <p:nvPr/>
        </p:nvSpPr>
        <p:spPr>
          <a:xfrm>
            <a:off x="5607312" y="136027"/>
            <a:ext cx="3536688" cy="716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dirty="0">
                <a:solidFill>
                  <a:srgbClr val="595959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View the campus map</a:t>
            </a:r>
          </a:p>
          <a:p>
            <a:pPr algn="r"/>
            <a:r>
              <a:rPr lang="en-US" dirty="0">
                <a:solidFill>
                  <a:srgbClr val="595959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with class locations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E4C497-D0CE-DAC9-97E1-B010A0B1F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23" y="1396223"/>
            <a:ext cx="2773884" cy="2120519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00EFE44B-697F-FAAE-A6F4-6867215B12DC}"/>
              </a:ext>
            </a:extLst>
          </p:cNvPr>
          <p:cNvSpPr txBox="1">
            <a:spLocks/>
          </p:cNvSpPr>
          <p:nvPr/>
        </p:nvSpPr>
        <p:spPr>
          <a:xfrm>
            <a:off x="188644" y="4130091"/>
            <a:ext cx="2773884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[Choose wanted days in “Day Check” checkboxes]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9DDC215-9116-DD1D-595D-BAF2D547E7AB}"/>
              </a:ext>
            </a:extLst>
          </p:cNvPr>
          <p:cNvSpPr/>
          <p:nvPr/>
        </p:nvSpPr>
        <p:spPr>
          <a:xfrm>
            <a:off x="188644" y="1630680"/>
            <a:ext cx="977216" cy="681038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2938FA-0086-B0EC-EB72-C446D689C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754" y="1378052"/>
            <a:ext cx="2773884" cy="2120519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3694F2D-5B1C-0987-A29D-1462D4B88553}"/>
              </a:ext>
            </a:extLst>
          </p:cNvPr>
          <p:cNvSpPr/>
          <p:nvPr/>
        </p:nvSpPr>
        <p:spPr>
          <a:xfrm>
            <a:off x="3081803" y="2157127"/>
            <a:ext cx="1015608" cy="1308774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63665CB-1DDC-F6DC-D5CF-E0B83D684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485" y="1378053"/>
            <a:ext cx="2773884" cy="2120519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1FBEFA3-0934-CBEF-ACB9-9053451E990B}"/>
              </a:ext>
            </a:extLst>
          </p:cNvPr>
          <p:cNvSpPr/>
          <p:nvPr/>
        </p:nvSpPr>
        <p:spPr>
          <a:xfrm>
            <a:off x="7030078" y="3069790"/>
            <a:ext cx="1834291" cy="492060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CD276EA-248C-8F4D-B269-0F200F1A518A}"/>
              </a:ext>
            </a:extLst>
          </p:cNvPr>
          <p:cNvSpPr/>
          <p:nvPr/>
        </p:nvSpPr>
        <p:spPr>
          <a:xfrm>
            <a:off x="7008729" y="1608294"/>
            <a:ext cx="1933696" cy="1574574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65568DD4-A649-CCCD-C09C-D9979AC93C46}"/>
              </a:ext>
            </a:extLst>
          </p:cNvPr>
          <p:cNvSpPr txBox="1">
            <a:spLocks/>
          </p:cNvSpPr>
          <p:nvPr/>
        </p:nvSpPr>
        <p:spPr>
          <a:xfrm>
            <a:off x="3151173" y="4135848"/>
            <a:ext cx="2773884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[Choose wanted courses to see the classes]</a:t>
            </a:r>
            <a:endParaRPr lang="en-US" dirty="0"/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FFD09C27-CDF9-5958-9672-EF33259B719B}"/>
              </a:ext>
            </a:extLst>
          </p:cNvPr>
          <p:cNvSpPr txBox="1">
            <a:spLocks/>
          </p:cNvSpPr>
          <p:nvPr/>
        </p:nvSpPr>
        <p:spPr>
          <a:xfrm>
            <a:off x="6090485" y="4130091"/>
            <a:ext cx="2773884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[The map displays the classes and estimate moving time shows up]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84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4A13C-09BE-1FB5-E3F1-B042F86C1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05A284-EC5B-D2FF-244D-6F914326E31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8D5E27D9-4788-0612-7F34-D617ABED527C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Complex Task Flow (1)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9443DDE-45AB-4CAF-B3AB-E8E4AA8A5D31}"/>
              </a:ext>
            </a:extLst>
          </p:cNvPr>
          <p:cNvSpPr txBox="1">
            <a:spLocks/>
          </p:cNvSpPr>
          <p:nvPr/>
        </p:nvSpPr>
        <p:spPr>
          <a:xfrm>
            <a:off x="5607312" y="136027"/>
            <a:ext cx="3536688" cy="716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Automatically generate and</a:t>
            </a:r>
          </a:p>
          <a:p>
            <a:pPr algn="r"/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view a personalized</a:t>
            </a:r>
          </a:p>
          <a:p>
            <a:pPr algn="r"/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timetable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DC88AC-8B65-201A-042A-A0BE8E660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" y="1059180"/>
            <a:ext cx="3814643" cy="271263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60573B-C3F9-2044-0609-92688A2EE9B1}"/>
              </a:ext>
            </a:extLst>
          </p:cNvPr>
          <p:cNvSpPr/>
          <p:nvPr/>
        </p:nvSpPr>
        <p:spPr>
          <a:xfrm>
            <a:off x="455344" y="1440180"/>
            <a:ext cx="1457276" cy="266700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7EEDB0-88FF-7FBA-BB36-336689DD2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1059180"/>
            <a:ext cx="3814643" cy="271263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1903B5-5454-A950-9835-11A2E2EF992B}"/>
              </a:ext>
            </a:extLst>
          </p:cNvPr>
          <p:cNvSpPr/>
          <p:nvPr/>
        </p:nvSpPr>
        <p:spPr>
          <a:xfrm>
            <a:off x="4852084" y="1691640"/>
            <a:ext cx="1457276" cy="335280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D620D3B-486D-031C-6095-8AE21C6CF33F}"/>
              </a:ext>
            </a:extLst>
          </p:cNvPr>
          <p:cNvSpPr txBox="1">
            <a:spLocks/>
          </p:cNvSpPr>
          <p:nvPr/>
        </p:nvSpPr>
        <p:spPr>
          <a:xfrm>
            <a:off x="886139" y="4173760"/>
            <a:ext cx="2773884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[Click to import Excel file]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C00D3E8-974E-3CBD-7C85-7B903F93BD6C}"/>
              </a:ext>
            </a:extLst>
          </p:cNvPr>
          <p:cNvSpPr txBox="1">
            <a:spLocks/>
          </p:cNvSpPr>
          <p:nvPr/>
        </p:nvSpPr>
        <p:spPr>
          <a:xfrm>
            <a:off x="5275259" y="4173760"/>
            <a:ext cx="2773884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[Check the Study Program and Search for the course’s name]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590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702;p74">
            <a:extLst>
              <a:ext uri="{FF2B5EF4-FFF2-40B4-BE49-F238E27FC236}">
                <a16:creationId xmlns:a16="http://schemas.microsoft.com/office/drawing/2014/main" id="{6AEE2F1A-9C9B-498D-C0AD-090D4177C245}"/>
              </a:ext>
            </a:extLst>
          </p:cNvPr>
          <p:cNvPicPr preferRelativeResize="0"/>
          <p:nvPr/>
        </p:nvPicPr>
        <p:blipFill>
          <a:blip r:embed="rId3" cstate="screen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81913">
            <a:off x="1974695" y="1794758"/>
            <a:ext cx="869202" cy="51102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2"/>
          <p:cNvSpPr txBox="1">
            <a:spLocks noGrp="1"/>
          </p:cNvSpPr>
          <p:nvPr>
            <p:ph type="title" idx="8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Contents!</a:t>
            </a:r>
            <a:endParaRPr dirty="0"/>
          </a:p>
        </p:txBody>
      </p:sp>
      <p:sp>
        <p:nvSpPr>
          <p:cNvPr id="335" name="Google Shape;335;p52"/>
          <p:cNvSpPr txBox="1">
            <a:spLocks noGrp="1"/>
          </p:cNvSpPr>
          <p:nvPr>
            <p:ph type="title"/>
          </p:nvPr>
        </p:nvSpPr>
        <p:spPr>
          <a:xfrm rot="21144149">
            <a:off x="957276" y="1741807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uFill>
                  <a:noFill/>
                </a:uFill>
              </a:rPr>
              <a:t>Introduction</a:t>
            </a:r>
            <a:endParaRPr dirty="0">
              <a:solidFill>
                <a:srgbClr val="595959"/>
              </a:solidFill>
            </a:endParaRPr>
          </a:p>
        </p:txBody>
      </p:sp>
      <p:sp>
        <p:nvSpPr>
          <p:cNvPr id="337" name="Google Shape;337;p52"/>
          <p:cNvSpPr txBox="1">
            <a:spLocks noGrp="1"/>
          </p:cNvSpPr>
          <p:nvPr>
            <p:ph type="title" idx="2"/>
          </p:nvPr>
        </p:nvSpPr>
        <p:spPr>
          <a:xfrm rot="160006">
            <a:off x="5390385" y="857746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uFill>
                  <a:noFill/>
                </a:uFill>
              </a:rPr>
              <a:t>Revised Interface Sketches</a:t>
            </a:r>
            <a:endParaRPr dirty="0">
              <a:solidFill>
                <a:srgbClr val="595959"/>
              </a:solidFill>
            </a:endParaRPr>
          </a:p>
        </p:txBody>
      </p:sp>
      <p:sp>
        <p:nvSpPr>
          <p:cNvPr id="339" name="Google Shape;339;p52"/>
          <p:cNvSpPr txBox="1">
            <a:spLocks noGrp="1"/>
          </p:cNvSpPr>
          <p:nvPr>
            <p:ph type="title" idx="4"/>
          </p:nvPr>
        </p:nvSpPr>
        <p:spPr>
          <a:xfrm rot="153519">
            <a:off x="950397" y="2729672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uFill>
                  <a:noFill/>
                </a:uFill>
              </a:rPr>
              <a:t>Tasks</a:t>
            </a:r>
            <a:endParaRPr dirty="0">
              <a:solidFill>
                <a:srgbClr val="595959"/>
              </a:solidFill>
            </a:endParaRPr>
          </a:p>
        </p:txBody>
      </p:sp>
      <p:sp>
        <p:nvSpPr>
          <p:cNvPr id="341" name="Google Shape;341;p52"/>
          <p:cNvSpPr txBox="1">
            <a:spLocks noGrp="1"/>
          </p:cNvSpPr>
          <p:nvPr>
            <p:ph type="title" idx="6"/>
          </p:nvPr>
        </p:nvSpPr>
        <p:spPr>
          <a:xfrm rot="21277739">
            <a:off x="4988911" y="1694105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uFill>
                  <a:noFill/>
                </a:uFill>
              </a:rPr>
              <a:t>Me-fi Task Flows</a:t>
            </a:r>
            <a:endParaRPr dirty="0">
              <a:solidFill>
                <a:srgbClr val="595959"/>
              </a:solidFill>
            </a:endParaRPr>
          </a:p>
        </p:txBody>
      </p:sp>
      <p:pic>
        <p:nvPicPr>
          <p:cNvPr id="343" name="Google Shape;343;p52"/>
          <p:cNvPicPr preferRelativeResize="0"/>
          <p:nvPr/>
        </p:nvPicPr>
        <p:blipFill>
          <a:blip r:embed="rId4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782544" flipH="1">
            <a:off x="2386769" y="988511"/>
            <a:ext cx="1124399" cy="5100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39;p52">
            <a:extLst>
              <a:ext uri="{FF2B5EF4-FFF2-40B4-BE49-F238E27FC236}">
                <a16:creationId xmlns:a16="http://schemas.microsoft.com/office/drawing/2014/main" id="{FE95C535-E644-B70E-3D48-7130D31F95F1}"/>
              </a:ext>
            </a:extLst>
          </p:cNvPr>
          <p:cNvSpPr txBox="1">
            <a:spLocks/>
          </p:cNvSpPr>
          <p:nvPr/>
        </p:nvSpPr>
        <p:spPr>
          <a:xfrm rot="21122031">
            <a:off x="957561" y="4087999"/>
            <a:ext cx="29178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595959"/>
                </a:solidFill>
                <a:uFill>
                  <a:noFill/>
                </a:uFill>
              </a:rPr>
              <a:t>Usability Goals &amp; </a:t>
            </a:r>
            <a:br>
              <a:rPr lang="en-US" dirty="0">
                <a:solidFill>
                  <a:srgbClr val="595959"/>
                </a:solidFill>
                <a:uFill>
                  <a:noFill/>
                </a:uFill>
              </a:rPr>
            </a:br>
            <a:r>
              <a:rPr lang="en-US" dirty="0">
                <a:solidFill>
                  <a:srgbClr val="595959"/>
                </a:solidFill>
                <a:uFill>
                  <a:noFill/>
                </a:uFill>
              </a:rPr>
              <a:t>Key Measurements</a:t>
            </a:r>
            <a:endParaRPr lang="en-US" dirty="0">
              <a:solidFill>
                <a:srgbClr val="595959"/>
              </a:solidFill>
            </a:endParaRPr>
          </a:p>
        </p:txBody>
      </p:sp>
      <p:pic>
        <p:nvPicPr>
          <p:cNvPr id="16" name="Google Shape;373;p55">
            <a:extLst>
              <a:ext uri="{FF2B5EF4-FFF2-40B4-BE49-F238E27FC236}">
                <a16:creationId xmlns:a16="http://schemas.microsoft.com/office/drawing/2014/main" id="{DC942E2B-CF34-8BF2-3E8F-F872FC996701}"/>
              </a:ext>
            </a:extLst>
          </p:cNvPr>
          <p:cNvPicPr preferRelativeResize="0"/>
          <p:nvPr/>
        </p:nvPicPr>
        <p:blipFill>
          <a:blip r:embed="rId5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146780">
            <a:off x="6122827" y="1262128"/>
            <a:ext cx="1452918" cy="19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5;p57">
            <a:extLst>
              <a:ext uri="{FF2B5EF4-FFF2-40B4-BE49-F238E27FC236}">
                <a16:creationId xmlns:a16="http://schemas.microsoft.com/office/drawing/2014/main" id="{62C31727-893D-1EEA-354F-2F984E77139D}"/>
              </a:ext>
            </a:extLst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91595">
            <a:off x="1831034" y="3386473"/>
            <a:ext cx="1156529" cy="27950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883AB57B-9CCF-B12A-5E6C-28B668555666}"/>
              </a:ext>
            </a:extLst>
          </p:cNvPr>
          <p:cNvSpPr/>
          <p:nvPr/>
        </p:nvSpPr>
        <p:spPr>
          <a:xfrm rot="8955183">
            <a:off x="993383" y="476742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B3B0B59-0F6D-08CF-CC34-A8121F2904B0}"/>
              </a:ext>
            </a:extLst>
          </p:cNvPr>
          <p:cNvSpPr/>
          <p:nvPr/>
        </p:nvSpPr>
        <p:spPr>
          <a:xfrm rot="6547948">
            <a:off x="853864" y="671998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B26F251C-982E-45CA-FA89-A915060ADB52}"/>
              </a:ext>
            </a:extLst>
          </p:cNvPr>
          <p:cNvSpPr/>
          <p:nvPr/>
        </p:nvSpPr>
        <p:spPr>
          <a:xfrm rot="4360629">
            <a:off x="869956" y="894062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oogle Shape;404;p57">
            <a:extLst>
              <a:ext uri="{FF2B5EF4-FFF2-40B4-BE49-F238E27FC236}">
                <a16:creationId xmlns:a16="http://schemas.microsoft.com/office/drawing/2014/main" id="{00ED15C0-3B65-D20B-71BC-184F6AE7845F}"/>
              </a:ext>
            </a:extLst>
          </p:cNvPr>
          <p:cNvPicPr preferRelativeResize="0"/>
          <p:nvPr/>
        </p:nvPicPr>
        <p:blipFill>
          <a:blip r:embed="rId7" cstate="screen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0533" y="2186022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404;p57">
            <a:extLst>
              <a:ext uri="{FF2B5EF4-FFF2-40B4-BE49-F238E27FC236}">
                <a16:creationId xmlns:a16="http://schemas.microsoft.com/office/drawing/2014/main" id="{D8FB15E7-3015-4621-6C82-EFFA559E531B}"/>
              </a:ext>
            </a:extLst>
          </p:cNvPr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0496" y="2343343"/>
            <a:ext cx="452652" cy="4941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41;p52">
            <a:extLst>
              <a:ext uri="{FF2B5EF4-FFF2-40B4-BE49-F238E27FC236}">
                <a16:creationId xmlns:a16="http://schemas.microsoft.com/office/drawing/2014/main" id="{CD9F6FAA-75D7-EDCD-0853-76F763A41B48}"/>
              </a:ext>
            </a:extLst>
          </p:cNvPr>
          <p:cNvSpPr txBox="1">
            <a:spLocks/>
          </p:cNvSpPr>
          <p:nvPr/>
        </p:nvSpPr>
        <p:spPr>
          <a:xfrm rot="20929319">
            <a:off x="4503001" y="3349634"/>
            <a:ext cx="29178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595959"/>
                </a:solidFill>
                <a:uFill>
                  <a:noFill/>
                </a:uFill>
              </a:rPr>
              <a:t>Prototype Implementation</a:t>
            </a:r>
            <a:endParaRPr lang="en-US" dirty="0">
              <a:solidFill>
                <a:srgbClr val="595959"/>
              </a:solidFill>
            </a:endParaRPr>
          </a:p>
        </p:txBody>
      </p:sp>
      <p:pic>
        <p:nvPicPr>
          <p:cNvPr id="7" name="Google Shape;426;p59">
            <a:extLst>
              <a:ext uri="{FF2B5EF4-FFF2-40B4-BE49-F238E27FC236}">
                <a16:creationId xmlns:a16="http://schemas.microsoft.com/office/drawing/2014/main" id="{89F827CD-894D-D83A-00BC-CEA68EF88AA6}"/>
              </a:ext>
            </a:extLst>
          </p:cNvPr>
          <p:cNvPicPr preferRelativeResize="0"/>
          <p:nvPr/>
        </p:nvPicPr>
        <p:blipFill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40092">
            <a:off x="6453858" y="3724449"/>
            <a:ext cx="522767" cy="60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66;p54">
            <a:extLst>
              <a:ext uri="{FF2B5EF4-FFF2-40B4-BE49-F238E27FC236}">
                <a16:creationId xmlns:a16="http://schemas.microsoft.com/office/drawing/2014/main" id="{6FA13F44-9CEF-D4BF-978F-14837FA5751C}"/>
              </a:ext>
            </a:extLst>
          </p:cNvPr>
          <p:cNvPicPr preferRelativeResize="0"/>
          <p:nvPr/>
        </p:nvPicPr>
        <p:blipFill>
          <a:blip r:embed="rId4" cstate="screen">
            <a:alphaModFix amt="80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649975">
            <a:off x="5252313" y="2347993"/>
            <a:ext cx="991833" cy="4963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495;p63">
            <a:extLst>
              <a:ext uri="{FF2B5EF4-FFF2-40B4-BE49-F238E27FC236}">
                <a16:creationId xmlns:a16="http://schemas.microsoft.com/office/drawing/2014/main" id="{B876503F-3EAD-E0B8-8327-5B8268169A79}"/>
              </a:ext>
            </a:extLst>
          </p:cNvPr>
          <p:cNvGrpSpPr/>
          <p:nvPr/>
        </p:nvGrpSpPr>
        <p:grpSpPr>
          <a:xfrm>
            <a:off x="6987965" y="3136498"/>
            <a:ext cx="1718182" cy="1741552"/>
            <a:chOff x="-331425" y="1579700"/>
            <a:chExt cx="1880250" cy="1905825"/>
          </a:xfrm>
        </p:grpSpPr>
        <p:sp>
          <p:nvSpPr>
            <p:cNvPr id="3" name="Google Shape;496;p63">
              <a:extLst>
                <a:ext uri="{FF2B5EF4-FFF2-40B4-BE49-F238E27FC236}">
                  <a16:creationId xmlns:a16="http://schemas.microsoft.com/office/drawing/2014/main" id="{25629012-E518-D8E5-39D3-132EF5F9A6F1}"/>
                </a:ext>
              </a:extLst>
            </p:cNvPr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97;p63">
              <a:extLst>
                <a:ext uri="{FF2B5EF4-FFF2-40B4-BE49-F238E27FC236}">
                  <a16:creationId xmlns:a16="http://schemas.microsoft.com/office/drawing/2014/main" id="{E1B4B12E-D205-F4A7-55D6-5DA71E4C1167}"/>
                </a:ext>
              </a:extLst>
            </p:cNvPr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98;p63">
              <a:extLst>
                <a:ext uri="{FF2B5EF4-FFF2-40B4-BE49-F238E27FC236}">
                  <a16:creationId xmlns:a16="http://schemas.microsoft.com/office/drawing/2014/main" id="{E9753A55-335F-C315-2194-465D0659C5D9}"/>
                </a:ext>
              </a:extLst>
            </p:cNvPr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315;p50">
            <a:extLst>
              <a:ext uri="{FF2B5EF4-FFF2-40B4-BE49-F238E27FC236}">
                <a16:creationId xmlns:a16="http://schemas.microsoft.com/office/drawing/2014/main" id="{45B25623-557E-0FBC-B436-0DE4B0493823}"/>
              </a:ext>
            </a:extLst>
          </p:cNvPr>
          <p:cNvSpPr txBox="1">
            <a:spLocks/>
          </p:cNvSpPr>
          <p:nvPr/>
        </p:nvSpPr>
        <p:spPr>
          <a:xfrm rot="434579">
            <a:off x="7230300" y="3789115"/>
            <a:ext cx="1427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marL="0" indent="0"/>
            <a:r>
              <a:rPr lang="en-US" dirty="0"/>
              <a:t>Also included: </a:t>
            </a:r>
            <a:r>
              <a:rPr lang="en-US" b="1" dirty="0"/>
              <a:t>Appendix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B91F5-4AF5-22A1-B9FD-3A2E34AFB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1B6B9F-D6CD-91CF-29A9-1C6D69DFB99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3F905CB1-9CAE-33BF-758C-52F539325233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Complex Task Flow (2)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C980282-0650-B5D9-76DB-661E8756DE4B}"/>
              </a:ext>
            </a:extLst>
          </p:cNvPr>
          <p:cNvSpPr txBox="1">
            <a:spLocks/>
          </p:cNvSpPr>
          <p:nvPr/>
        </p:nvSpPr>
        <p:spPr>
          <a:xfrm>
            <a:off x="5607312" y="136027"/>
            <a:ext cx="3536688" cy="716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Automatically generate and</a:t>
            </a:r>
          </a:p>
          <a:p>
            <a:pPr algn="r"/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view a personalized</a:t>
            </a:r>
          </a:p>
          <a:p>
            <a:pPr algn="r"/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timetable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A33B45F5-7E10-36D9-0E10-8F598E6D5EF5}"/>
              </a:ext>
            </a:extLst>
          </p:cNvPr>
          <p:cNvSpPr txBox="1">
            <a:spLocks/>
          </p:cNvSpPr>
          <p:nvPr/>
        </p:nvSpPr>
        <p:spPr>
          <a:xfrm>
            <a:off x="886139" y="4173760"/>
            <a:ext cx="2773884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[Choose the course to show more information]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88FA793B-260B-48FF-1504-DF5947D2DB22}"/>
              </a:ext>
            </a:extLst>
          </p:cNvPr>
          <p:cNvSpPr txBox="1">
            <a:spLocks/>
          </p:cNvSpPr>
          <p:nvPr/>
        </p:nvSpPr>
        <p:spPr>
          <a:xfrm>
            <a:off x="5275259" y="4173760"/>
            <a:ext cx="2773884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[The details of the classes of that course show up]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BC6D2-0DA0-480F-63C1-8D7354E7D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" y="1059180"/>
            <a:ext cx="3814644" cy="271263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4905B77-087E-C9A8-C3BD-EE5E0AD3C764}"/>
              </a:ext>
            </a:extLst>
          </p:cNvPr>
          <p:cNvSpPr/>
          <p:nvPr/>
        </p:nvSpPr>
        <p:spPr>
          <a:xfrm>
            <a:off x="342898" y="2026920"/>
            <a:ext cx="1457276" cy="608542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2390669-9915-0397-8CE2-BB38F0AED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79" y="1059180"/>
            <a:ext cx="3814644" cy="271263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2C0542C-64C6-A8EA-E979-F716E2957E85}"/>
              </a:ext>
            </a:extLst>
          </p:cNvPr>
          <p:cNvSpPr/>
          <p:nvPr/>
        </p:nvSpPr>
        <p:spPr>
          <a:xfrm>
            <a:off x="4754879" y="2571750"/>
            <a:ext cx="1318261" cy="1276350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E45C14BB-D463-9763-599A-1263F131ED23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800174" y="2331720"/>
            <a:ext cx="2954705" cy="87820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588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01F11-69F5-106B-EBDE-AC1567EEE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95B405-4FE3-31E3-4D82-00DDC8EA73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00CF8BC8-962F-F180-CCD3-6BB3D959BF74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Complex Task Flow (3)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6049825-32F8-6558-2413-A601E44D1323}"/>
              </a:ext>
            </a:extLst>
          </p:cNvPr>
          <p:cNvSpPr txBox="1">
            <a:spLocks/>
          </p:cNvSpPr>
          <p:nvPr/>
        </p:nvSpPr>
        <p:spPr>
          <a:xfrm>
            <a:off x="5607312" y="136027"/>
            <a:ext cx="3536688" cy="716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Automatically generate and</a:t>
            </a:r>
          </a:p>
          <a:p>
            <a:pPr algn="r"/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view a personalized</a:t>
            </a:r>
          </a:p>
          <a:p>
            <a:pPr algn="r"/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timetable</a:t>
            </a:r>
            <a:endParaRPr lang="en-US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6B9FF8B4-CD6E-D91E-D3F4-CD5BE5F57D85}"/>
              </a:ext>
            </a:extLst>
          </p:cNvPr>
          <p:cNvSpPr txBox="1">
            <a:spLocks/>
          </p:cNvSpPr>
          <p:nvPr/>
        </p:nvSpPr>
        <p:spPr>
          <a:xfrm>
            <a:off x="90229" y="3704852"/>
            <a:ext cx="2773884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[Check the boxes from the “Preference Absent” checkboxes]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04739B03-39CD-7A49-02D8-87372B531115}"/>
              </a:ext>
            </a:extLst>
          </p:cNvPr>
          <p:cNvSpPr txBox="1">
            <a:spLocks/>
          </p:cNvSpPr>
          <p:nvPr/>
        </p:nvSpPr>
        <p:spPr>
          <a:xfrm>
            <a:off x="3176868" y="3704852"/>
            <a:ext cx="2773884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[Click on the “Auto Generate” button]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21F900-5395-EB16-F535-451C6EE54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81" y="1393993"/>
            <a:ext cx="2679581" cy="190548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3BD016-BE7F-8B85-B4E7-0E9FB9109E80}"/>
              </a:ext>
            </a:extLst>
          </p:cNvPr>
          <p:cNvSpPr/>
          <p:nvPr/>
        </p:nvSpPr>
        <p:spPr>
          <a:xfrm>
            <a:off x="1219199" y="1619835"/>
            <a:ext cx="938733" cy="540567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C95047-4684-88AC-D9D4-1B6D3E4CB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868" y="1393993"/>
            <a:ext cx="2679581" cy="1905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64BD39-29FE-F382-797F-9785030E0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355" y="1393993"/>
            <a:ext cx="2779735" cy="197670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0C5CC7-3D10-A4DE-5577-6F40EC71708E}"/>
              </a:ext>
            </a:extLst>
          </p:cNvPr>
          <p:cNvSpPr/>
          <p:nvPr/>
        </p:nvSpPr>
        <p:spPr>
          <a:xfrm>
            <a:off x="5257495" y="1749875"/>
            <a:ext cx="518465" cy="164242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76E0346-95B5-C1FA-5948-5519BA926AE5}"/>
              </a:ext>
            </a:extLst>
          </p:cNvPr>
          <p:cNvSpPr/>
          <p:nvPr/>
        </p:nvSpPr>
        <p:spPr>
          <a:xfrm>
            <a:off x="7261859" y="2187263"/>
            <a:ext cx="1734231" cy="1183431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2036204-A739-7DAE-C007-9FAB9DA19E0A}"/>
              </a:ext>
            </a:extLst>
          </p:cNvPr>
          <p:cNvSpPr/>
          <p:nvPr/>
        </p:nvSpPr>
        <p:spPr>
          <a:xfrm>
            <a:off x="6216355" y="2508694"/>
            <a:ext cx="938733" cy="615506"/>
          </a:xfrm>
          <a:prstGeom prst="roundRect">
            <a:avLst/>
          </a:prstGeom>
          <a:noFill/>
          <a:ln>
            <a:solidFill>
              <a:srgbClr val="B441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91FFC0C0-AF3D-69CF-1B92-1CB983D13EA4}"/>
              </a:ext>
            </a:extLst>
          </p:cNvPr>
          <p:cNvSpPr txBox="1">
            <a:spLocks/>
          </p:cNvSpPr>
          <p:nvPr/>
        </p:nvSpPr>
        <p:spPr>
          <a:xfrm>
            <a:off x="6279889" y="3704852"/>
            <a:ext cx="2773884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[The timetable automatically schedules, also the chosen class is checked]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C6D8B98-18CE-0F5A-B6F6-FF123E3D1B38}"/>
              </a:ext>
            </a:extLst>
          </p:cNvPr>
          <p:cNvSpPr txBox="1">
            <a:spLocks/>
          </p:cNvSpPr>
          <p:nvPr/>
        </p:nvSpPr>
        <p:spPr>
          <a:xfrm>
            <a:off x="2816962" y="4871634"/>
            <a:ext cx="6534731" cy="42034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P/S: Remember to click “Save Timetable” for further uses!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181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E2AF7CF7-8ABD-D01B-1D0B-80920E728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06A35D52-9AB7-3CAE-57FD-28D9090C871D}"/>
              </a:ext>
            </a:extLst>
          </p:cNvPr>
          <p:cNvPicPr preferRelativeResize="0"/>
          <p:nvPr/>
        </p:nvPicPr>
        <p:blipFill>
          <a:blip r:embed="rId3" cstate="screen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FBE5F4E3-D4A1-9DC8-260F-197A5BE76DD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A6E891E9-4423-8657-1720-DF76D8B6E27E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8224583F-B2F0-B4CA-0D33-D96F593F1911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9901CE77-A065-E7AA-71A5-E677784F53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2999" y="2548234"/>
            <a:ext cx="3798000" cy="1395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B44141"/>
                </a:solidFill>
              </a:rPr>
              <a:t>Prototype Implementation</a:t>
            </a:r>
          </a:p>
        </p:txBody>
      </p:sp>
      <p:pic>
        <p:nvPicPr>
          <p:cNvPr id="2" name="Google Shape;350;p53">
            <a:extLst>
              <a:ext uri="{FF2B5EF4-FFF2-40B4-BE49-F238E27FC236}">
                <a16:creationId xmlns:a16="http://schemas.microsoft.com/office/drawing/2014/main" id="{934ABB04-C57B-5246-3998-3074882B7262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23212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50;p53">
            <a:extLst>
              <a:ext uri="{FF2B5EF4-FFF2-40B4-BE49-F238E27FC236}">
                <a16:creationId xmlns:a16="http://schemas.microsoft.com/office/drawing/2014/main" id="{B657229A-94F7-4F3D-033B-C20FAD379401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2912394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50;p53">
            <a:extLst>
              <a:ext uri="{FF2B5EF4-FFF2-40B4-BE49-F238E27FC236}">
                <a16:creationId xmlns:a16="http://schemas.microsoft.com/office/drawing/2014/main" id="{F0CEBA57-89F8-1CD3-E405-EAD3633DE3AB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34677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50;p53">
            <a:extLst>
              <a:ext uri="{FF2B5EF4-FFF2-40B4-BE49-F238E27FC236}">
                <a16:creationId xmlns:a16="http://schemas.microsoft.com/office/drawing/2014/main" id="{940E06A3-C4E2-3F96-1F1F-1F144E5FC991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>
            <a:off x="5983607" y="1261885"/>
            <a:ext cx="2036850" cy="81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816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F94ABD69-110B-82EC-FCCF-2D9484500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FAC0078E-71A7-14AB-9227-03DAC39B58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508747"/>
            <a:ext cx="462064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Design And Prototyping Tools</a:t>
            </a:r>
          </a:p>
        </p:txBody>
      </p:sp>
      <p:sp>
        <p:nvSpPr>
          <p:cNvPr id="7" name="Google Shape;381;p56">
            <a:extLst>
              <a:ext uri="{FF2B5EF4-FFF2-40B4-BE49-F238E27FC236}">
                <a16:creationId xmlns:a16="http://schemas.microsoft.com/office/drawing/2014/main" id="{51DCF2EB-DA18-C521-7BC4-D206CDEABF3C}"/>
              </a:ext>
            </a:extLst>
          </p:cNvPr>
          <p:cNvSpPr txBox="1">
            <a:spLocks/>
          </p:cNvSpPr>
          <p:nvPr/>
        </p:nvSpPr>
        <p:spPr>
          <a:xfrm>
            <a:off x="1414398" y="1091445"/>
            <a:ext cx="6528034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Pros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CE3C85-C1BC-13C5-9D80-61F9653FB601}"/>
              </a:ext>
            </a:extLst>
          </p:cNvPr>
          <p:cNvSpPr txBox="1"/>
          <p:nvPr/>
        </p:nvSpPr>
        <p:spPr>
          <a:xfrm>
            <a:off x="1414398" y="1599334"/>
            <a:ext cx="667161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Collaborative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Real-time feedback and team collaboration.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Interactive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Create clickable prototypes for testing.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User-Friendly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Easy to design and prototype without advanced skills.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Cloud-Based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Accessible from anywhere, enabling remote work.</a:t>
            </a:r>
          </a:p>
          <a:p>
            <a:endParaRPr lang="en-US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</p:txBody>
      </p:sp>
      <p:pic>
        <p:nvPicPr>
          <p:cNvPr id="2" name="Google Shape;373;p55">
            <a:extLst>
              <a:ext uri="{FF2B5EF4-FFF2-40B4-BE49-F238E27FC236}">
                <a16:creationId xmlns:a16="http://schemas.microsoft.com/office/drawing/2014/main" id="{51C01E9C-15C8-8A86-AE29-A13B24C73063}"/>
              </a:ext>
            </a:extLst>
          </p:cNvPr>
          <p:cNvPicPr preferRelativeResize="0"/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14398" y="940247"/>
            <a:ext cx="4167989" cy="13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04;p57">
            <a:extLst>
              <a:ext uri="{FF2B5EF4-FFF2-40B4-BE49-F238E27FC236}">
                <a16:creationId xmlns:a16="http://schemas.microsoft.com/office/drawing/2014/main" id="{4732C704-13A2-53B1-F7A1-4D63ACDF412A}"/>
              </a:ext>
            </a:extLst>
          </p:cNvPr>
          <p:cNvPicPr preferRelativeResize="0"/>
          <p:nvPr/>
        </p:nvPicPr>
        <p:blipFill>
          <a:blip r:embed="rId4" cstate="screen">
            <a:alphaModFix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4716" y="3903761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04;p57">
            <a:extLst>
              <a:ext uri="{FF2B5EF4-FFF2-40B4-BE49-F238E27FC236}">
                <a16:creationId xmlns:a16="http://schemas.microsoft.com/office/drawing/2014/main" id="{1B6276BF-FF8F-7F92-486C-60824767534E}"/>
              </a:ext>
            </a:extLst>
          </p:cNvPr>
          <p:cNvPicPr preferRelativeResize="0"/>
          <p:nvPr/>
        </p:nvPicPr>
        <p:blipFill>
          <a:blip r:embed="rId5" cstate="screen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8791" y="3376987"/>
            <a:ext cx="452652" cy="4941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81;p56">
            <a:extLst>
              <a:ext uri="{FF2B5EF4-FFF2-40B4-BE49-F238E27FC236}">
                <a16:creationId xmlns:a16="http://schemas.microsoft.com/office/drawing/2014/main" id="{6F39E0B1-43F7-1297-863B-7FEB1737320D}"/>
              </a:ext>
            </a:extLst>
          </p:cNvPr>
          <p:cNvSpPr txBox="1">
            <a:spLocks/>
          </p:cNvSpPr>
          <p:nvPr/>
        </p:nvSpPr>
        <p:spPr>
          <a:xfrm>
            <a:off x="1414398" y="2836425"/>
            <a:ext cx="6528034" cy="569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Concert One"/>
              <a:buNone/>
              <a:defRPr sz="24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 Mono Medium"/>
              <a:buNone/>
              <a:defRPr sz="2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/>
            <a:r>
              <a:rPr lang="en-US" dirty="0"/>
              <a:t>Cons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2EACB-4CEC-94D1-8CA7-C62961185728}"/>
              </a:ext>
            </a:extLst>
          </p:cNvPr>
          <p:cNvSpPr txBox="1"/>
          <p:nvPr/>
        </p:nvSpPr>
        <p:spPr>
          <a:xfrm>
            <a:off x="1414398" y="3344314"/>
            <a:ext cx="667161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Limited Interactivity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Can't fully simulate advanced user flows.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Performance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Large files may slow down.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Not Fully Realistic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Doesn’t replicate the full app experience.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11CF4C0-7364-7C84-F1FC-F4B4498ED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569" y="414443"/>
            <a:ext cx="1296651" cy="124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72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CF061E22-BA6C-03B1-5FEE-827BABEA3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9B97CCD3-014D-B7D5-2868-013E599F20B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508747"/>
            <a:ext cx="462064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Limitations And Trade-offs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7EBF20-7EC2-5C76-A40A-47897ADDB6DF}"/>
              </a:ext>
            </a:extLst>
          </p:cNvPr>
          <p:cNvSpPr txBox="1"/>
          <p:nvPr/>
        </p:nvSpPr>
        <p:spPr>
          <a:xfrm>
            <a:off x="1414398" y="1606954"/>
            <a:ext cx="667161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No Specific User Profiles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Lacks personalized user data or profiles.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Incomplete Button Implementation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Some buttons are not fully functional, limiting interactions.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Limited Search and Import Features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Search and import course functions are not fully developed.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Incomplete Map Functionality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map does not display all locations or features yet.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Limited Testing Scenarios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User flows and behaviors can't be fully tested as the prototype is not fully interactive.</a:t>
            </a:r>
          </a:p>
        </p:txBody>
      </p:sp>
      <p:pic>
        <p:nvPicPr>
          <p:cNvPr id="2" name="Google Shape;373;p55">
            <a:extLst>
              <a:ext uri="{FF2B5EF4-FFF2-40B4-BE49-F238E27FC236}">
                <a16:creationId xmlns:a16="http://schemas.microsoft.com/office/drawing/2014/main" id="{C6CA6C2B-9C90-1617-CE0C-DEAA68EA6622}"/>
              </a:ext>
            </a:extLst>
          </p:cNvPr>
          <p:cNvPicPr preferRelativeResize="0"/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14398" y="940247"/>
            <a:ext cx="4167989" cy="13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81;p88">
            <a:extLst>
              <a:ext uri="{FF2B5EF4-FFF2-40B4-BE49-F238E27FC236}">
                <a16:creationId xmlns:a16="http://schemas.microsoft.com/office/drawing/2014/main" id="{5BD84A23-8BD7-DCB8-614A-0D5E0DAC17FA}"/>
              </a:ext>
            </a:extLst>
          </p:cNvPr>
          <p:cNvPicPr preferRelativeResize="0"/>
          <p:nvPr/>
        </p:nvPicPr>
        <p:blipFill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3660" y="597462"/>
            <a:ext cx="757045" cy="8235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484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9C23355D-6446-A982-91C5-32CAEC091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0C2D13DD-D70E-94A3-B735-03A2AC9B690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508747"/>
            <a:ext cx="462064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Wizard-of-Oz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098D84-BD67-33F6-141E-A25E4D995423}"/>
              </a:ext>
            </a:extLst>
          </p:cNvPr>
          <p:cNvSpPr txBox="1"/>
          <p:nvPr/>
        </p:nvSpPr>
        <p:spPr>
          <a:xfrm>
            <a:off x="1414398" y="1347874"/>
            <a:ext cx="6671618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Course Search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Manually simulate the search results when users input a query, even if the search function isn't fully implemented.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Timetable Generation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Simulate automatic timetable creation by manually arranging courses, as the algorithm for auto-generating the timetable isn't active yet.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Map Functionality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map is incomplete, simulate location-based actions, like showing the classroom locations, manually selecting from pre-defined spots on the map.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Save/Load Timetable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When users try to save or load timetables, simulate the action manually, even if backend storage isn’t implemented yet.</a:t>
            </a:r>
          </a:p>
        </p:txBody>
      </p:sp>
      <p:pic>
        <p:nvPicPr>
          <p:cNvPr id="2" name="Google Shape;373;p55">
            <a:extLst>
              <a:ext uri="{FF2B5EF4-FFF2-40B4-BE49-F238E27FC236}">
                <a16:creationId xmlns:a16="http://schemas.microsoft.com/office/drawing/2014/main" id="{546E076D-780A-ABAD-F5FC-3A571E34F301}"/>
              </a:ext>
            </a:extLst>
          </p:cNvPr>
          <p:cNvPicPr preferRelativeResize="0"/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14398" y="940246"/>
            <a:ext cx="2159382" cy="13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81;p88">
            <a:extLst>
              <a:ext uri="{FF2B5EF4-FFF2-40B4-BE49-F238E27FC236}">
                <a16:creationId xmlns:a16="http://schemas.microsoft.com/office/drawing/2014/main" id="{8AEE47D1-6EAB-C138-1ECB-14FE76A966BB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4720" y="508747"/>
            <a:ext cx="594625" cy="64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81;p88">
            <a:extLst>
              <a:ext uri="{FF2B5EF4-FFF2-40B4-BE49-F238E27FC236}">
                <a16:creationId xmlns:a16="http://schemas.microsoft.com/office/drawing/2014/main" id="{0BCECBE3-3E1C-E6C2-66C5-A6CAA1F2FBAE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703" y="3991087"/>
            <a:ext cx="594625" cy="646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405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7ED9FF16-842D-0EBB-5AAF-AA43BCCA3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533146F5-8222-D9B9-4009-D096970FB47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508747"/>
            <a:ext cx="462064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Hard-Coded Items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A8F770-54CC-FC28-9B49-1FA36425E364}"/>
              </a:ext>
            </a:extLst>
          </p:cNvPr>
          <p:cNvSpPr txBox="1"/>
          <p:nvPr/>
        </p:nvSpPr>
        <p:spPr>
          <a:xfrm>
            <a:off x="1414398" y="1347874"/>
            <a:ext cx="667161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Predefined Timetable Layout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layout for the timetable is fixed, with pre-set courses and schedule structure that users can view but not interact with dynamically.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Fixed Course List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list of courses that users can choose from might be static, with no real-time updates or personalized course options.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Static Preferences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Preferences such as days or times for courses may be hard-coded into the interface, with limited options and no dynamic customization.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Map Display</a:t>
            </a:r>
            <a:r>
              <a:rPr lang="en-US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: The map is likely to show fixed locations, such as buildings, but does not dynamically update or adjust based on user input or the courses selected.</a:t>
            </a:r>
          </a:p>
        </p:txBody>
      </p:sp>
      <p:pic>
        <p:nvPicPr>
          <p:cNvPr id="2" name="Google Shape;373;p55">
            <a:extLst>
              <a:ext uri="{FF2B5EF4-FFF2-40B4-BE49-F238E27FC236}">
                <a16:creationId xmlns:a16="http://schemas.microsoft.com/office/drawing/2014/main" id="{6E2F7CF0-4EA6-646E-AA6C-5730D485C608}"/>
              </a:ext>
            </a:extLst>
          </p:cNvPr>
          <p:cNvPicPr preferRelativeResize="0"/>
          <p:nvPr/>
        </p:nvPicPr>
        <p:blipFill>
          <a:blip r:embed="rId3" cstate="screen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42219" y="940246"/>
            <a:ext cx="2819941" cy="137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981;p88">
            <a:extLst>
              <a:ext uri="{FF2B5EF4-FFF2-40B4-BE49-F238E27FC236}">
                <a16:creationId xmlns:a16="http://schemas.microsoft.com/office/drawing/2014/main" id="{8F363B98-6779-D519-51D7-668A0D8FE4AD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1436" y="4025530"/>
            <a:ext cx="594625" cy="64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981;p88">
            <a:extLst>
              <a:ext uri="{FF2B5EF4-FFF2-40B4-BE49-F238E27FC236}">
                <a16:creationId xmlns:a16="http://schemas.microsoft.com/office/drawing/2014/main" id="{C671F5FE-157A-52CF-F5F6-97891131D57C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703" y="3991087"/>
            <a:ext cx="594625" cy="646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981;p88">
            <a:extLst>
              <a:ext uri="{FF2B5EF4-FFF2-40B4-BE49-F238E27FC236}">
                <a16:creationId xmlns:a16="http://schemas.microsoft.com/office/drawing/2014/main" id="{F9A27E7E-D409-762B-3B21-47ECE42D823A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120" y="566192"/>
            <a:ext cx="594625" cy="6468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175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>
          <a:extLst>
            <a:ext uri="{FF2B5EF4-FFF2-40B4-BE49-F238E27FC236}">
              <a16:creationId xmlns:a16="http://schemas.microsoft.com/office/drawing/2014/main" id="{6E576E48-7F5D-136C-88CA-EB9F10F00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769;p113">
            <a:extLst>
              <a:ext uri="{FF2B5EF4-FFF2-40B4-BE49-F238E27FC236}">
                <a16:creationId xmlns:a16="http://schemas.microsoft.com/office/drawing/2014/main" id="{C45A93B9-A98B-26C2-F4BF-B9FE871E1868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6812" y="3370205"/>
            <a:ext cx="1981068" cy="96620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314;p50">
            <a:extLst>
              <a:ext uri="{FF2B5EF4-FFF2-40B4-BE49-F238E27FC236}">
                <a16:creationId xmlns:a16="http://schemas.microsoft.com/office/drawing/2014/main" id="{32576F09-3D9D-1761-EDFD-6AE0B749CF0D}"/>
              </a:ext>
            </a:extLst>
          </p:cNvPr>
          <p:cNvSpPr txBox="1">
            <a:spLocks/>
          </p:cNvSpPr>
          <p:nvPr/>
        </p:nvSpPr>
        <p:spPr>
          <a:xfrm>
            <a:off x="3624373" y="3388319"/>
            <a:ext cx="2238523" cy="8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Me-fi </a:t>
            </a:r>
            <a:br>
              <a:rPr lang="en-US" sz="2400" dirty="0"/>
            </a:br>
            <a:r>
              <a:rPr lang="en-US" sz="2400" dirty="0"/>
              <a:t>Prototype</a:t>
            </a:r>
          </a:p>
        </p:txBody>
      </p:sp>
      <p:sp>
        <p:nvSpPr>
          <p:cNvPr id="314" name="Google Shape;314;p50">
            <a:extLst>
              <a:ext uri="{FF2B5EF4-FFF2-40B4-BE49-F238E27FC236}">
                <a16:creationId xmlns:a16="http://schemas.microsoft.com/office/drawing/2014/main" id="{51899A3E-16AB-0912-39A3-57A271B1A82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32100" y="986679"/>
            <a:ext cx="6079800" cy="25707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TIMETABLE PLANNER WEBSITE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15" name="Google Shape;315;p50">
            <a:extLst>
              <a:ext uri="{FF2B5EF4-FFF2-40B4-BE49-F238E27FC236}">
                <a16:creationId xmlns:a16="http://schemas.microsoft.com/office/drawing/2014/main" id="{71C688F3-ECB3-8F11-1A24-4CD06AB2E16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F</a:t>
            </a:r>
            <a:r>
              <a:rPr lang="en" b="0" dirty="0"/>
              <a:t>rom: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3</a:t>
            </a:r>
            <a:endParaRPr b="0" dirty="0"/>
          </a:p>
        </p:txBody>
      </p:sp>
      <p:sp>
        <p:nvSpPr>
          <p:cNvPr id="316" name="Google Shape;316;p50">
            <a:extLst>
              <a:ext uri="{FF2B5EF4-FFF2-40B4-BE49-F238E27FC236}">
                <a16:creationId xmlns:a16="http://schemas.microsoft.com/office/drawing/2014/main" id="{DF0FDC31-6FFD-461E-2B64-C0662FD96280}"/>
              </a:ext>
            </a:extLst>
          </p:cNvPr>
          <p:cNvSpPr/>
          <p:nvPr/>
        </p:nvSpPr>
        <p:spPr>
          <a:xfrm>
            <a:off x="2265675" y="2248908"/>
            <a:ext cx="617075" cy="15875"/>
          </a:xfrm>
          <a:custGeom>
            <a:avLst/>
            <a:gdLst/>
            <a:ahLst/>
            <a:cxnLst/>
            <a:rect l="l" t="t" r="r" b="b"/>
            <a:pathLst>
              <a:path w="24683" h="635" extrusionOk="0">
                <a:moveTo>
                  <a:pt x="0" y="635"/>
                </a:moveTo>
                <a:cubicBezTo>
                  <a:pt x="8115" y="-719"/>
                  <a:pt x="16455" y="635"/>
                  <a:pt x="24683" y="635"/>
                </a:cubicBezTo>
              </a:path>
            </a:pathLst>
          </a:custGeom>
          <a:solidFill>
            <a:srgbClr val="F1C232"/>
          </a:solidFill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" name="Google Shape;317;p50">
            <a:extLst>
              <a:ext uri="{FF2B5EF4-FFF2-40B4-BE49-F238E27FC236}">
                <a16:creationId xmlns:a16="http://schemas.microsoft.com/office/drawing/2014/main" id="{A531E6A6-4C56-67D2-0F6C-F03FFAC2116A}"/>
              </a:ext>
            </a:extLst>
          </p:cNvPr>
          <p:cNvSpPr/>
          <p:nvPr/>
        </p:nvSpPr>
        <p:spPr>
          <a:xfrm>
            <a:off x="6264675" y="2249957"/>
            <a:ext cx="613650" cy="13775"/>
          </a:xfrm>
          <a:custGeom>
            <a:avLst/>
            <a:gdLst/>
            <a:ahLst/>
            <a:cxnLst/>
            <a:rect l="l" t="t" r="r" b="b"/>
            <a:pathLst>
              <a:path w="24546" h="551" extrusionOk="0">
                <a:moveTo>
                  <a:pt x="0" y="551"/>
                </a:moveTo>
                <a:cubicBezTo>
                  <a:pt x="8133" y="-353"/>
                  <a:pt x="16363" y="137"/>
                  <a:pt x="24546" y="137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8" name="Google Shape;318;p50">
            <a:extLst>
              <a:ext uri="{FF2B5EF4-FFF2-40B4-BE49-F238E27FC236}">
                <a16:creationId xmlns:a16="http://schemas.microsoft.com/office/drawing/2014/main" id="{8A10397A-36DC-3EA0-5E87-FC686B931091}"/>
              </a:ext>
            </a:extLst>
          </p:cNvPr>
          <p:cNvSpPr/>
          <p:nvPr/>
        </p:nvSpPr>
        <p:spPr>
          <a:xfrm>
            <a:off x="1889900" y="4413504"/>
            <a:ext cx="992850" cy="102600"/>
          </a:xfrm>
          <a:custGeom>
            <a:avLst/>
            <a:gdLst/>
            <a:ahLst/>
            <a:cxnLst/>
            <a:rect l="l" t="t" r="r" b="b"/>
            <a:pathLst>
              <a:path w="39714" h="4104" extrusionOk="0">
                <a:moveTo>
                  <a:pt x="0" y="4104"/>
                </a:moveTo>
                <a:cubicBezTo>
                  <a:pt x="11382" y="-2730"/>
                  <a:pt x="26437" y="1070"/>
                  <a:pt x="39714" y="1070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19" name="Google Shape;319;p50">
            <a:extLst>
              <a:ext uri="{FF2B5EF4-FFF2-40B4-BE49-F238E27FC236}">
                <a16:creationId xmlns:a16="http://schemas.microsoft.com/office/drawing/2014/main" id="{0667A385-6518-8894-F504-3B1AD8452E85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76" t="16970" r="8892" b="21025"/>
          <a:stretch/>
        </p:blipFill>
        <p:spPr>
          <a:xfrm>
            <a:off x="7982857" y="2022889"/>
            <a:ext cx="593168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0">
            <a:extLst>
              <a:ext uri="{FF2B5EF4-FFF2-40B4-BE49-F238E27FC236}">
                <a16:creationId xmlns:a16="http://schemas.microsoft.com/office/drawing/2014/main" id="{FC0A096E-87FB-B549-9A17-A1FB1C12551A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9175" y="1464294"/>
            <a:ext cx="2036850" cy="846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495;p63">
            <a:extLst>
              <a:ext uri="{FF2B5EF4-FFF2-40B4-BE49-F238E27FC236}">
                <a16:creationId xmlns:a16="http://schemas.microsoft.com/office/drawing/2014/main" id="{57E72625-754E-A01C-34DA-75F3348D3E83}"/>
              </a:ext>
            </a:extLst>
          </p:cNvPr>
          <p:cNvGrpSpPr/>
          <p:nvPr/>
        </p:nvGrpSpPr>
        <p:grpSpPr>
          <a:xfrm>
            <a:off x="6079197" y="2462685"/>
            <a:ext cx="1718182" cy="1741552"/>
            <a:chOff x="-331425" y="1579700"/>
            <a:chExt cx="1880250" cy="1905825"/>
          </a:xfrm>
        </p:grpSpPr>
        <p:sp>
          <p:nvSpPr>
            <p:cNvPr id="3" name="Google Shape;496;p63">
              <a:extLst>
                <a:ext uri="{FF2B5EF4-FFF2-40B4-BE49-F238E27FC236}">
                  <a16:creationId xmlns:a16="http://schemas.microsoft.com/office/drawing/2014/main" id="{46BA0F31-DEBF-FFA4-CB58-902FB29481A4}"/>
                </a:ext>
              </a:extLst>
            </p:cNvPr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97;p63">
              <a:extLst>
                <a:ext uri="{FF2B5EF4-FFF2-40B4-BE49-F238E27FC236}">
                  <a16:creationId xmlns:a16="http://schemas.microsoft.com/office/drawing/2014/main" id="{6AEE77D8-FFA6-37FF-7FAC-422BFC6A6340}"/>
                </a:ext>
              </a:extLst>
            </p:cNvPr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98;p63">
              <a:extLst>
                <a:ext uri="{FF2B5EF4-FFF2-40B4-BE49-F238E27FC236}">
                  <a16:creationId xmlns:a16="http://schemas.microsoft.com/office/drawing/2014/main" id="{80708718-FD82-E554-8393-88443B1E97A8}"/>
                </a:ext>
              </a:extLst>
            </p:cNvPr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315;p50">
            <a:extLst>
              <a:ext uri="{FF2B5EF4-FFF2-40B4-BE49-F238E27FC236}">
                <a16:creationId xmlns:a16="http://schemas.microsoft.com/office/drawing/2014/main" id="{BEE4123B-0055-93CE-38F9-963AD972AAC1}"/>
              </a:ext>
            </a:extLst>
          </p:cNvPr>
          <p:cNvSpPr txBox="1">
            <a:spLocks/>
          </p:cNvSpPr>
          <p:nvPr/>
        </p:nvSpPr>
        <p:spPr>
          <a:xfrm rot="434579">
            <a:off x="6321532" y="3115302"/>
            <a:ext cx="1427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marL="0" indent="0"/>
            <a:r>
              <a:rPr lang="en-US" dirty="0"/>
              <a:t>AC4150E </a:t>
            </a:r>
          </a:p>
          <a:p>
            <a:pPr marL="0" indent="0"/>
            <a:r>
              <a:rPr lang="en-US" dirty="0"/>
              <a:t>-</a:t>
            </a:r>
          </a:p>
          <a:p>
            <a:pPr marL="0" indent="0"/>
            <a:r>
              <a:rPr lang="en-US" dirty="0"/>
              <a:t>152296</a:t>
            </a:r>
          </a:p>
        </p:txBody>
      </p:sp>
      <p:pic>
        <p:nvPicPr>
          <p:cNvPr id="9" name="Google Shape;665;p71">
            <a:extLst>
              <a:ext uri="{FF2B5EF4-FFF2-40B4-BE49-F238E27FC236}">
                <a16:creationId xmlns:a16="http://schemas.microsoft.com/office/drawing/2014/main" id="{9D0D3EE9-539F-D5DB-0085-692A7486B711}"/>
              </a:ext>
            </a:extLst>
          </p:cNvPr>
          <p:cNvPicPr preferRelativeResize="0"/>
          <p:nvPr/>
        </p:nvPicPr>
        <p:blipFill>
          <a:blip r:embed="rId6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716674" flipH="1">
            <a:off x="5607390" y="3416617"/>
            <a:ext cx="677179" cy="30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81;p88">
            <a:extLst>
              <a:ext uri="{FF2B5EF4-FFF2-40B4-BE49-F238E27FC236}">
                <a16:creationId xmlns:a16="http://schemas.microsoft.com/office/drawing/2014/main" id="{19059A20-6DEA-BA7F-A95E-AF5148177CF4}"/>
              </a:ext>
            </a:extLst>
          </p:cNvPr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700" y="774756"/>
            <a:ext cx="757045" cy="8235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F8CEC3D-5253-E6B5-ABD5-485DA6BCBB93}"/>
              </a:ext>
            </a:extLst>
          </p:cNvPr>
          <p:cNvGrpSpPr>
            <a:grpSpLocks/>
          </p:cNvGrpSpPr>
          <p:nvPr/>
        </p:nvGrpSpPr>
        <p:grpSpPr>
          <a:xfrm rot="888488">
            <a:off x="3538963" y="541355"/>
            <a:ext cx="2118324" cy="2476674"/>
            <a:chOff x="3701162" y="534134"/>
            <a:chExt cx="2118324" cy="2476674"/>
          </a:xfrm>
        </p:grpSpPr>
        <p:pic>
          <p:nvPicPr>
            <p:cNvPr id="20" name="Google Shape;1777;p113">
              <a:extLst>
                <a:ext uri="{FF2B5EF4-FFF2-40B4-BE49-F238E27FC236}">
                  <a16:creationId xmlns:a16="http://schemas.microsoft.com/office/drawing/2014/main" id="{4B712B66-8518-C60E-4D2D-D390963AC0A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1162" y="534134"/>
              <a:ext cx="2118324" cy="24766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CA54ED-816C-936A-1A8E-1681BF543C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4193564" y="1526601"/>
              <a:ext cx="786064" cy="668899"/>
              <a:chOff x="5028722" y="1761141"/>
              <a:chExt cx="786064" cy="668899"/>
            </a:xfrm>
          </p:grpSpPr>
          <p:pic>
            <p:nvPicPr>
              <p:cNvPr id="22" name="Google Shape;404;p57">
                <a:extLst>
                  <a:ext uri="{FF2B5EF4-FFF2-40B4-BE49-F238E27FC236}">
                    <a16:creationId xmlns:a16="http://schemas.microsoft.com/office/drawing/2014/main" id="{45558471-4403-6481-77A6-DD72CBDCD951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9" cstate="screen">
                <a:alphaModFix/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46636" y="1761141"/>
                <a:ext cx="568150" cy="6201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404;p57">
                <a:extLst>
                  <a:ext uri="{FF2B5EF4-FFF2-40B4-BE49-F238E27FC236}">
                    <a16:creationId xmlns:a16="http://schemas.microsoft.com/office/drawing/2014/main" id="{F0D9E6F9-934F-03D2-62F7-4880268D5C6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0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28722" y="1935939"/>
                <a:ext cx="452652" cy="4941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B54CB4-63A6-B10C-59F6-7F255A9C71E7}"/>
              </a:ext>
            </a:extLst>
          </p:cNvPr>
          <p:cNvGrpSpPr/>
          <p:nvPr/>
        </p:nvGrpSpPr>
        <p:grpSpPr>
          <a:xfrm rot="21416244">
            <a:off x="1543729" y="486719"/>
            <a:ext cx="2710552" cy="3222702"/>
            <a:chOff x="1517166" y="399586"/>
            <a:chExt cx="2710552" cy="3222702"/>
          </a:xfrm>
        </p:grpSpPr>
        <p:pic>
          <p:nvPicPr>
            <p:cNvPr id="10" name="Google Shape;1777;p113">
              <a:extLst>
                <a:ext uri="{FF2B5EF4-FFF2-40B4-BE49-F238E27FC236}">
                  <a16:creationId xmlns:a16="http://schemas.microsoft.com/office/drawing/2014/main" id="{F306FA07-E04A-C40D-8D1D-2D50D42CBD11}"/>
                </a:ext>
              </a:extLst>
            </p:cNvPr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45752">
              <a:off x="1517166" y="399586"/>
              <a:ext cx="2574424" cy="3222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422;p59">
              <a:extLst>
                <a:ext uri="{FF2B5EF4-FFF2-40B4-BE49-F238E27FC236}">
                  <a16:creationId xmlns:a16="http://schemas.microsoft.com/office/drawing/2014/main" id="{79E9952A-8594-D3CE-6312-22A09110B5C0}"/>
                </a:ext>
              </a:extLst>
            </p:cNvPr>
            <p:cNvSpPr txBox="1">
              <a:spLocks/>
            </p:cNvSpPr>
            <p:nvPr/>
          </p:nvSpPr>
          <p:spPr>
            <a:xfrm rot="20890288">
              <a:off x="1665568" y="1830623"/>
              <a:ext cx="2562150" cy="972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Concert One"/>
                <a:buNone/>
                <a:defRPr sz="60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dirty="0"/>
                <a:t>Thanks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97AF49-4504-7449-58AA-B581486B313F}"/>
              </a:ext>
            </a:extLst>
          </p:cNvPr>
          <p:cNvGrpSpPr/>
          <p:nvPr/>
        </p:nvGrpSpPr>
        <p:grpSpPr>
          <a:xfrm rot="21296561">
            <a:off x="3527893" y="2193360"/>
            <a:ext cx="2218045" cy="2776581"/>
            <a:chOff x="3423541" y="2014022"/>
            <a:chExt cx="2218045" cy="2776581"/>
          </a:xfrm>
        </p:grpSpPr>
        <p:pic>
          <p:nvPicPr>
            <p:cNvPr id="13" name="Google Shape;1777;p113">
              <a:extLst>
                <a:ext uri="{FF2B5EF4-FFF2-40B4-BE49-F238E27FC236}">
                  <a16:creationId xmlns:a16="http://schemas.microsoft.com/office/drawing/2014/main" id="{0652D3C0-6AA6-441F-E160-A0F1AFF4BEC2}"/>
                </a:ext>
              </a:extLst>
            </p:cNvPr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67291">
              <a:off x="3423541" y="2014022"/>
              <a:ext cx="2218045" cy="27765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422;p59">
              <a:extLst>
                <a:ext uri="{FF2B5EF4-FFF2-40B4-BE49-F238E27FC236}">
                  <a16:creationId xmlns:a16="http://schemas.microsoft.com/office/drawing/2014/main" id="{16AB3728-355A-5EE0-8F89-37791DABB07F}"/>
                </a:ext>
              </a:extLst>
            </p:cNvPr>
            <p:cNvSpPr txBox="1">
              <a:spLocks/>
            </p:cNvSpPr>
            <p:nvPr/>
          </p:nvSpPr>
          <p:spPr>
            <a:xfrm rot="411827">
              <a:off x="3822057" y="3242891"/>
              <a:ext cx="1623424" cy="998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Concert One"/>
                <a:buNone/>
                <a:defRPr sz="60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dirty="0"/>
                <a:t>For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0011E5-B32C-0A49-66EF-370405F6CFCE}"/>
              </a:ext>
            </a:extLst>
          </p:cNvPr>
          <p:cNvGrpSpPr/>
          <p:nvPr/>
        </p:nvGrpSpPr>
        <p:grpSpPr>
          <a:xfrm>
            <a:off x="4844001" y="479959"/>
            <a:ext cx="3820728" cy="3553769"/>
            <a:chOff x="4878526" y="466311"/>
            <a:chExt cx="3820728" cy="3553769"/>
          </a:xfrm>
        </p:grpSpPr>
        <p:pic>
          <p:nvPicPr>
            <p:cNvPr id="15" name="Google Shape;1777;p113">
              <a:extLst>
                <a:ext uri="{FF2B5EF4-FFF2-40B4-BE49-F238E27FC236}">
                  <a16:creationId xmlns:a16="http://schemas.microsoft.com/office/drawing/2014/main" id="{CC0D9056-9F0B-F5E6-6C16-BD8383041A70}"/>
                </a:ext>
              </a:extLst>
            </p:cNvPr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45752">
              <a:off x="4878526" y="466311"/>
              <a:ext cx="3683628" cy="355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422;p59">
              <a:extLst>
                <a:ext uri="{FF2B5EF4-FFF2-40B4-BE49-F238E27FC236}">
                  <a16:creationId xmlns:a16="http://schemas.microsoft.com/office/drawing/2014/main" id="{49DA0AB4-E2E3-A389-505F-89839C88DC12}"/>
                </a:ext>
              </a:extLst>
            </p:cNvPr>
            <p:cNvSpPr txBox="1">
              <a:spLocks/>
            </p:cNvSpPr>
            <p:nvPr/>
          </p:nvSpPr>
          <p:spPr>
            <a:xfrm rot="20890288">
              <a:off x="5112297" y="2105651"/>
              <a:ext cx="3586957" cy="972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Concert One"/>
                <a:buNone/>
                <a:defRPr sz="60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dirty="0"/>
                <a:t>Listening!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AB827B-126A-419A-7B2F-4F649C0AADFA}"/>
              </a:ext>
            </a:extLst>
          </p:cNvPr>
          <p:cNvGrpSpPr>
            <a:grpSpLocks/>
          </p:cNvGrpSpPr>
          <p:nvPr/>
        </p:nvGrpSpPr>
        <p:grpSpPr>
          <a:xfrm>
            <a:off x="5107456" y="582738"/>
            <a:ext cx="1215850" cy="1525856"/>
            <a:chOff x="5107456" y="582738"/>
            <a:chExt cx="1215850" cy="1525856"/>
          </a:xfrm>
        </p:grpSpPr>
        <p:pic>
          <p:nvPicPr>
            <p:cNvPr id="25" name="Google Shape;1777;p113">
              <a:extLst>
                <a:ext uri="{FF2B5EF4-FFF2-40B4-BE49-F238E27FC236}">
                  <a16:creationId xmlns:a16="http://schemas.microsoft.com/office/drawing/2014/main" id="{C8D86EDB-E859-287C-1D6F-A0CA6957250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7456" y="582738"/>
              <a:ext cx="1215850" cy="1522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328C5A2D-4BF6-EF4D-E838-341DD0504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160189">
              <a:off x="5124399" y="949173"/>
              <a:ext cx="1159421" cy="1159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99311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>
          <a:extLst>
            <a:ext uri="{FF2B5EF4-FFF2-40B4-BE49-F238E27FC236}">
              <a16:creationId xmlns:a16="http://schemas.microsoft.com/office/drawing/2014/main" id="{CF9E9704-49EF-0B5F-531A-7C203C750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769;p113">
            <a:extLst>
              <a:ext uri="{FF2B5EF4-FFF2-40B4-BE49-F238E27FC236}">
                <a16:creationId xmlns:a16="http://schemas.microsoft.com/office/drawing/2014/main" id="{F0E80724-E8B0-4F62-2544-F9A37A5026C5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6812" y="3370205"/>
            <a:ext cx="1981068" cy="96620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314;p50">
            <a:extLst>
              <a:ext uri="{FF2B5EF4-FFF2-40B4-BE49-F238E27FC236}">
                <a16:creationId xmlns:a16="http://schemas.microsoft.com/office/drawing/2014/main" id="{E764744D-171A-6975-445B-DB47B41E2352}"/>
              </a:ext>
            </a:extLst>
          </p:cNvPr>
          <p:cNvSpPr txBox="1">
            <a:spLocks/>
          </p:cNvSpPr>
          <p:nvPr/>
        </p:nvSpPr>
        <p:spPr>
          <a:xfrm>
            <a:off x="3628114" y="3531823"/>
            <a:ext cx="2238523" cy="8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Low-fi Prototype </a:t>
            </a:r>
            <a:br>
              <a:rPr lang="en-US" sz="2400" dirty="0"/>
            </a:br>
            <a:r>
              <a:rPr lang="en-US" sz="2400" dirty="0"/>
              <a:t>(and more!)</a:t>
            </a:r>
          </a:p>
        </p:txBody>
      </p:sp>
      <p:sp>
        <p:nvSpPr>
          <p:cNvPr id="314" name="Google Shape;314;p50">
            <a:extLst>
              <a:ext uri="{FF2B5EF4-FFF2-40B4-BE49-F238E27FC236}">
                <a16:creationId xmlns:a16="http://schemas.microsoft.com/office/drawing/2014/main" id="{F9AEAC27-99E5-A5F6-2397-906CCA372EE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32100" y="986679"/>
            <a:ext cx="6079800" cy="25707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TIMETABLE PLANNER WEBSITE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15" name="Google Shape;315;p50">
            <a:extLst>
              <a:ext uri="{FF2B5EF4-FFF2-40B4-BE49-F238E27FC236}">
                <a16:creationId xmlns:a16="http://schemas.microsoft.com/office/drawing/2014/main" id="{CD991B43-B765-97BD-9F50-B17DBC6F97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F</a:t>
            </a:r>
            <a:r>
              <a:rPr lang="en" b="0" dirty="0"/>
              <a:t>rom: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3</a:t>
            </a:r>
            <a:endParaRPr b="0" dirty="0"/>
          </a:p>
        </p:txBody>
      </p:sp>
      <p:sp>
        <p:nvSpPr>
          <p:cNvPr id="316" name="Google Shape;316;p50">
            <a:extLst>
              <a:ext uri="{FF2B5EF4-FFF2-40B4-BE49-F238E27FC236}">
                <a16:creationId xmlns:a16="http://schemas.microsoft.com/office/drawing/2014/main" id="{00456494-B959-8C19-7725-AE3F108D3056}"/>
              </a:ext>
            </a:extLst>
          </p:cNvPr>
          <p:cNvSpPr/>
          <p:nvPr/>
        </p:nvSpPr>
        <p:spPr>
          <a:xfrm>
            <a:off x="2265675" y="2248908"/>
            <a:ext cx="617075" cy="15875"/>
          </a:xfrm>
          <a:custGeom>
            <a:avLst/>
            <a:gdLst/>
            <a:ahLst/>
            <a:cxnLst/>
            <a:rect l="l" t="t" r="r" b="b"/>
            <a:pathLst>
              <a:path w="24683" h="635" extrusionOk="0">
                <a:moveTo>
                  <a:pt x="0" y="635"/>
                </a:moveTo>
                <a:cubicBezTo>
                  <a:pt x="8115" y="-719"/>
                  <a:pt x="16455" y="635"/>
                  <a:pt x="24683" y="635"/>
                </a:cubicBezTo>
              </a:path>
            </a:pathLst>
          </a:custGeom>
          <a:solidFill>
            <a:srgbClr val="F1C232"/>
          </a:solidFill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" name="Google Shape;317;p50">
            <a:extLst>
              <a:ext uri="{FF2B5EF4-FFF2-40B4-BE49-F238E27FC236}">
                <a16:creationId xmlns:a16="http://schemas.microsoft.com/office/drawing/2014/main" id="{F787DD27-8A58-689B-C2C8-B0C697EED25D}"/>
              </a:ext>
            </a:extLst>
          </p:cNvPr>
          <p:cNvSpPr/>
          <p:nvPr/>
        </p:nvSpPr>
        <p:spPr>
          <a:xfrm>
            <a:off x="6264675" y="2249957"/>
            <a:ext cx="613650" cy="13775"/>
          </a:xfrm>
          <a:custGeom>
            <a:avLst/>
            <a:gdLst/>
            <a:ahLst/>
            <a:cxnLst/>
            <a:rect l="l" t="t" r="r" b="b"/>
            <a:pathLst>
              <a:path w="24546" h="551" extrusionOk="0">
                <a:moveTo>
                  <a:pt x="0" y="551"/>
                </a:moveTo>
                <a:cubicBezTo>
                  <a:pt x="8133" y="-353"/>
                  <a:pt x="16363" y="137"/>
                  <a:pt x="24546" y="137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8" name="Google Shape;318;p50">
            <a:extLst>
              <a:ext uri="{FF2B5EF4-FFF2-40B4-BE49-F238E27FC236}">
                <a16:creationId xmlns:a16="http://schemas.microsoft.com/office/drawing/2014/main" id="{657469F1-6A58-EF43-99B3-00F1E2E6C8F3}"/>
              </a:ext>
            </a:extLst>
          </p:cNvPr>
          <p:cNvSpPr/>
          <p:nvPr/>
        </p:nvSpPr>
        <p:spPr>
          <a:xfrm>
            <a:off x="1889900" y="4413504"/>
            <a:ext cx="992850" cy="102600"/>
          </a:xfrm>
          <a:custGeom>
            <a:avLst/>
            <a:gdLst/>
            <a:ahLst/>
            <a:cxnLst/>
            <a:rect l="l" t="t" r="r" b="b"/>
            <a:pathLst>
              <a:path w="39714" h="4104" extrusionOk="0">
                <a:moveTo>
                  <a:pt x="0" y="4104"/>
                </a:moveTo>
                <a:cubicBezTo>
                  <a:pt x="11382" y="-2730"/>
                  <a:pt x="26437" y="1070"/>
                  <a:pt x="39714" y="1070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19" name="Google Shape;319;p50">
            <a:extLst>
              <a:ext uri="{FF2B5EF4-FFF2-40B4-BE49-F238E27FC236}">
                <a16:creationId xmlns:a16="http://schemas.microsoft.com/office/drawing/2014/main" id="{5C109663-7040-84AD-887F-00A7BC8D5FB2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576" t="16970" r="8892" b="21025"/>
          <a:stretch/>
        </p:blipFill>
        <p:spPr>
          <a:xfrm>
            <a:off x="7982857" y="2022889"/>
            <a:ext cx="593168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0">
            <a:extLst>
              <a:ext uri="{FF2B5EF4-FFF2-40B4-BE49-F238E27FC236}">
                <a16:creationId xmlns:a16="http://schemas.microsoft.com/office/drawing/2014/main" id="{B69A54FE-06B0-C94B-6E41-4DA853274B45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9175" y="1464294"/>
            <a:ext cx="2036850" cy="846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495;p63">
            <a:extLst>
              <a:ext uri="{FF2B5EF4-FFF2-40B4-BE49-F238E27FC236}">
                <a16:creationId xmlns:a16="http://schemas.microsoft.com/office/drawing/2014/main" id="{C1F09D17-0BDE-8661-F962-4341A74B052D}"/>
              </a:ext>
            </a:extLst>
          </p:cNvPr>
          <p:cNvGrpSpPr/>
          <p:nvPr/>
        </p:nvGrpSpPr>
        <p:grpSpPr>
          <a:xfrm>
            <a:off x="6079197" y="2462685"/>
            <a:ext cx="1718182" cy="1741552"/>
            <a:chOff x="-331425" y="1579700"/>
            <a:chExt cx="1880250" cy="1905825"/>
          </a:xfrm>
        </p:grpSpPr>
        <p:sp>
          <p:nvSpPr>
            <p:cNvPr id="3" name="Google Shape;496;p63">
              <a:extLst>
                <a:ext uri="{FF2B5EF4-FFF2-40B4-BE49-F238E27FC236}">
                  <a16:creationId xmlns:a16="http://schemas.microsoft.com/office/drawing/2014/main" id="{AD65B4F2-2008-1698-8F74-67DCD47E30A1}"/>
                </a:ext>
              </a:extLst>
            </p:cNvPr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97;p63">
              <a:extLst>
                <a:ext uri="{FF2B5EF4-FFF2-40B4-BE49-F238E27FC236}">
                  <a16:creationId xmlns:a16="http://schemas.microsoft.com/office/drawing/2014/main" id="{3E8C522A-E9B0-2846-6011-D3CA2CBCE85C}"/>
                </a:ext>
              </a:extLst>
            </p:cNvPr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98;p63">
              <a:extLst>
                <a:ext uri="{FF2B5EF4-FFF2-40B4-BE49-F238E27FC236}">
                  <a16:creationId xmlns:a16="http://schemas.microsoft.com/office/drawing/2014/main" id="{7A7E7C2D-ED24-607F-5DCF-F25052899538}"/>
                </a:ext>
              </a:extLst>
            </p:cNvPr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315;p50">
            <a:extLst>
              <a:ext uri="{FF2B5EF4-FFF2-40B4-BE49-F238E27FC236}">
                <a16:creationId xmlns:a16="http://schemas.microsoft.com/office/drawing/2014/main" id="{498E3292-19EB-2C23-1719-DE554F026BE2}"/>
              </a:ext>
            </a:extLst>
          </p:cNvPr>
          <p:cNvSpPr txBox="1">
            <a:spLocks/>
          </p:cNvSpPr>
          <p:nvPr/>
        </p:nvSpPr>
        <p:spPr>
          <a:xfrm rot="434579">
            <a:off x="6321532" y="3115302"/>
            <a:ext cx="1427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marL="0" indent="0"/>
            <a:r>
              <a:rPr lang="en-US" dirty="0"/>
              <a:t>AC4150E </a:t>
            </a:r>
          </a:p>
          <a:p>
            <a:pPr marL="0" indent="0"/>
            <a:r>
              <a:rPr lang="en-US" dirty="0"/>
              <a:t>-</a:t>
            </a:r>
          </a:p>
          <a:p>
            <a:pPr marL="0" indent="0"/>
            <a:r>
              <a:rPr lang="en-US" dirty="0"/>
              <a:t>152296</a:t>
            </a:r>
          </a:p>
        </p:txBody>
      </p:sp>
      <p:pic>
        <p:nvPicPr>
          <p:cNvPr id="9" name="Google Shape;665;p71">
            <a:extLst>
              <a:ext uri="{FF2B5EF4-FFF2-40B4-BE49-F238E27FC236}">
                <a16:creationId xmlns:a16="http://schemas.microsoft.com/office/drawing/2014/main" id="{2476BDEB-3842-4137-AA53-F617CD49E9EF}"/>
              </a:ext>
            </a:extLst>
          </p:cNvPr>
          <p:cNvPicPr preferRelativeResize="0"/>
          <p:nvPr/>
        </p:nvPicPr>
        <p:blipFill>
          <a:blip r:embed="rId6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716674" flipH="1">
            <a:off x="5607390" y="3416617"/>
            <a:ext cx="677179" cy="30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81;p88">
            <a:extLst>
              <a:ext uri="{FF2B5EF4-FFF2-40B4-BE49-F238E27FC236}">
                <a16:creationId xmlns:a16="http://schemas.microsoft.com/office/drawing/2014/main" id="{BD750A61-5C47-EFD3-04AC-8E4CBDABECD7}"/>
              </a:ext>
            </a:extLst>
          </p:cNvPr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700" y="774756"/>
            <a:ext cx="757045" cy="8235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338BC81-F818-12E7-70EE-724E36C06CCF}"/>
              </a:ext>
            </a:extLst>
          </p:cNvPr>
          <p:cNvGrpSpPr>
            <a:grpSpLocks/>
          </p:cNvGrpSpPr>
          <p:nvPr/>
        </p:nvGrpSpPr>
        <p:grpSpPr>
          <a:xfrm rot="888488">
            <a:off x="3538963" y="541355"/>
            <a:ext cx="2118324" cy="2476674"/>
            <a:chOff x="3701162" y="534134"/>
            <a:chExt cx="2118324" cy="2476674"/>
          </a:xfrm>
        </p:grpSpPr>
        <p:pic>
          <p:nvPicPr>
            <p:cNvPr id="20" name="Google Shape;1777;p113">
              <a:extLst>
                <a:ext uri="{FF2B5EF4-FFF2-40B4-BE49-F238E27FC236}">
                  <a16:creationId xmlns:a16="http://schemas.microsoft.com/office/drawing/2014/main" id="{89E42268-CD06-B905-27E3-20913866416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01162" y="534134"/>
              <a:ext cx="2118324" cy="24766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29FDFDC-8A6B-3496-0190-54ACFB0102F6}"/>
                </a:ext>
              </a:extLst>
            </p:cNvPr>
            <p:cNvGrpSpPr>
              <a:grpSpLocks/>
            </p:cNvGrpSpPr>
            <p:nvPr/>
          </p:nvGrpSpPr>
          <p:grpSpPr>
            <a:xfrm>
              <a:off x="4193564" y="1526601"/>
              <a:ext cx="786064" cy="668899"/>
              <a:chOff x="5028722" y="1761141"/>
              <a:chExt cx="786064" cy="668899"/>
            </a:xfrm>
          </p:grpSpPr>
          <p:pic>
            <p:nvPicPr>
              <p:cNvPr id="22" name="Google Shape;404;p57">
                <a:extLst>
                  <a:ext uri="{FF2B5EF4-FFF2-40B4-BE49-F238E27FC236}">
                    <a16:creationId xmlns:a16="http://schemas.microsoft.com/office/drawing/2014/main" id="{9223B603-7F62-3463-6E3E-68893F814B8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9" cstate="screen">
                <a:alphaModFix/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46636" y="1761141"/>
                <a:ext cx="568150" cy="6201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404;p57">
                <a:extLst>
                  <a:ext uri="{FF2B5EF4-FFF2-40B4-BE49-F238E27FC236}">
                    <a16:creationId xmlns:a16="http://schemas.microsoft.com/office/drawing/2014/main" id="{1A6A7923-E649-3258-0956-C3F807FC0F27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10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28722" y="1935939"/>
                <a:ext cx="452652" cy="4941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F82925-1621-9E7D-9FE9-D052A423770E}"/>
              </a:ext>
            </a:extLst>
          </p:cNvPr>
          <p:cNvGrpSpPr/>
          <p:nvPr/>
        </p:nvGrpSpPr>
        <p:grpSpPr>
          <a:xfrm rot="21416244">
            <a:off x="1543729" y="486719"/>
            <a:ext cx="2710552" cy="3222702"/>
            <a:chOff x="1517166" y="399586"/>
            <a:chExt cx="2710552" cy="3222702"/>
          </a:xfrm>
        </p:grpSpPr>
        <p:pic>
          <p:nvPicPr>
            <p:cNvPr id="10" name="Google Shape;1777;p113">
              <a:extLst>
                <a:ext uri="{FF2B5EF4-FFF2-40B4-BE49-F238E27FC236}">
                  <a16:creationId xmlns:a16="http://schemas.microsoft.com/office/drawing/2014/main" id="{2E92B9FB-E62B-C313-0495-A51854C1000A}"/>
                </a:ext>
              </a:extLst>
            </p:cNvPr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45752">
              <a:off x="1517166" y="399586"/>
              <a:ext cx="2574424" cy="3222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422;p59">
              <a:extLst>
                <a:ext uri="{FF2B5EF4-FFF2-40B4-BE49-F238E27FC236}">
                  <a16:creationId xmlns:a16="http://schemas.microsoft.com/office/drawing/2014/main" id="{603CF58A-5698-8282-0159-5CFD2F75FB29}"/>
                </a:ext>
              </a:extLst>
            </p:cNvPr>
            <p:cNvSpPr txBox="1">
              <a:spLocks/>
            </p:cNvSpPr>
            <p:nvPr/>
          </p:nvSpPr>
          <p:spPr>
            <a:xfrm rot="20890288">
              <a:off x="1665568" y="1830623"/>
              <a:ext cx="2562150" cy="972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Concert One"/>
                <a:buNone/>
                <a:defRPr sz="60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dirty="0"/>
                <a:t>Thanks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D849DC-C983-763C-934E-ABF0DF644957}"/>
              </a:ext>
            </a:extLst>
          </p:cNvPr>
          <p:cNvGrpSpPr/>
          <p:nvPr/>
        </p:nvGrpSpPr>
        <p:grpSpPr>
          <a:xfrm rot="21296561">
            <a:off x="3527893" y="2193360"/>
            <a:ext cx="2218045" cy="2776581"/>
            <a:chOff x="3423541" y="2014022"/>
            <a:chExt cx="2218045" cy="2776581"/>
          </a:xfrm>
        </p:grpSpPr>
        <p:pic>
          <p:nvPicPr>
            <p:cNvPr id="13" name="Google Shape;1777;p113">
              <a:extLst>
                <a:ext uri="{FF2B5EF4-FFF2-40B4-BE49-F238E27FC236}">
                  <a16:creationId xmlns:a16="http://schemas.microsoft.com/office/drawing/2014/main" id="{645E255D-556B-BBE1-F744-3724DE5CED01}"/>
                </a:ext>
              </a:extLst>
            </p:cNvPr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467291">
              <a:off x="3423541" y="2014022"/>
              <a:ext cx="2218045" cy="27765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422;p59">
              <a:extLst>
                <a:ext uri="{FF2B5EF4-FFF2-40B4-BE49-F238E27FC236}">
                  <a16:creationId xmlns:a16="http://schemas.microsoft.com/office/drawing/2014/main" id="{3340D080-1EE7-A752-C406-6CD9651A2F4A}"/>
                </a:ext>
              </a:extLst>
            </p:cNvPr>
            <p:cNvSpPr txBox="1">
              <a:spLocks/>
            </p:cNvSpPr>
            <p:nvPr/>
          </p:nvSpPr>
          <p:spPr>
            <a:xfrm rot="411827">
              <a:off x="3822057" y="3242891"/>
              <a:ext cx="1623424" cy="998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Concert One"/>
                <a:buNone/>
                <a:defRPr sz="60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dirty="0"/>
                <a:t>For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E81479D-B079-0082-78F8-47AB9A125200}"/>
              </a:ext>
            </a:extLst>
          </p:cNvPr>
          <p:cNvGrpSpPr/>
          <p:nvPr/>
        </p:nvGrpSpPr>
        <p:grpSpPr>
          <a:xfrm>
            <a:off x="4844001" y="479959"/>
            <a:ext cx="3820728" cy="3553769"/>
            <a:chOff x="4878526" y="466311"/>
            <a:chExt cx="3820728" cy="3553769"/>
          </a:xfrm>
        </p:grpSpPr>
        <p:pic>
          <p:nvPicPr>
            <p:cNvPr id="15" name="Google Shape;1777;p113">
              <a:extLst>
                <a:ext uri="{FF2B5EF4-FFF2-40B4-BE49-F238E27FC236}">
                  <a16:creationId xmlns:a16="http://schemas.microsoft.com/office/drawing/2014/main" id="{C759044F-66CF-F0BA-AE27-A988E5E174B6}"/>
                </a:ext>
              </a:extLst>
            </p:cNvPr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945752">
              <a:off x="4878526" y="466311"/>
              <a:ext cx="3683628" cy="355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422;p59">
              <a:extLst>
                <a:ext uri="{FF2B5EF4-FFF2-40B4-BE49-F238E27FC236}">
                  <a16:creationId xmlns:a16="http://schemas.microsoft.com/office/drawing/2014/main" id="{C13B7223-6824-1961-3ECB-765A69C0DA2C}"/>
                </a:ext>
              </a:extLst>
            </p:cNvPr>
            <p:cNvSpPr txBox="1">
              <a:spLocks/>
            </p:cNvSpPr>
            <p:nvPr/>
          </p:nvSpPr>
          <p:spPr>
            <a:xfrm rot="20890288">
              <a:off x="5112297" y="2105651"/>
              <a:ext cx="3586957" cy="972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Concert One"/>
                <a:buNone/>
                <a:defRPr sz="60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dirty="0"/>
                <a:t>Listening!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26913B-CADD-1AE3-F5BB-D45A1D31B072}"/>
              </a:ext>
            </a:extLst>
          </p:cNvPr>
          <p:cNvGrpSpPr/>
          <p:nvPr/>
        </p:nvGrpSpPr>
        <p:grpSpPr>
          <a:xfrm>
            <a:off x="5107456" y="582738"/>
            <a:ext cx="1215850" cy="1525856"/>
            <a:chOff x="5107456" y="582738"/>
            <a:chExt cx="1215850" cy="1525856"/>
          </a:xfrm>
        </p:grpSpPr>
        <p:pic>
          <p:nvPicPr>
            <p:cNvPr id="25" name="Google Shape;1777;p113">
              <a:extLst>
                <a:ext uri="{FF2B5EF4-FFF2-40B4-BE49-F238E27FC236}">
                  <a16:creationId xmlns:a16="http://schemas.microsoft.com/office/drawing/2014/main" id="{AB29E2A2-DC79-E89B-E5CE-84F0F16A07A0}"/>
                </a:ext>
              </a:extLst>
            </p:cNvPr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07456" y="582738"/>
              <a:ext cx="1215850" cy="1522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9DF748BE-C0D5-2D06-866C-F264A7B01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160189">
              <a:off x="5124399" y="949173"/>
              <a:ext cx="1159421" cy="1159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4950011-8C51-8AC1-007C-116EE6514FC6}"/>
              </a:ext>
            </a:extLst>
          </p:cNvPr>
          <p:cNvGrpSpPr/>
          <p:nvPr/>
        </p:nvGrpSpPr>
        <p:grpSpPr>
          <a:xfrm>
            <a:off x="2563435" y="975197"/>
            <a:ext cx="3710017" cy="3392763"/>
            <a:chOff x="2563435" y="975197"/>
            <a:chExt cx="3710017" cy="3392763"/>
          </a:xfrm>
        </p:grpSpPr>
        <p:grpSp>
          <p:nvGrpSpPr>
            <p:cNvPr id="29" name="Google Shape;495;p63">
              <a:extLst>
                <a:ext uri="{FF2B5EF4-FFF2-40B4-BE49-F238E27FC236}">
                  <a16:creationId xmlns:a16="http://schemas.microsoft.com/office/drawing/2014/main" id="{EE2BF128-8052-D903-BCD8-DBD92732C6EF}"/>
                </a:ext>
              </a:extLst>
            </p:cNvPr>
            <p:cNvGrpSpPr/>
            <p:nvPr/>
          </p:nvGrpSpPr>
          <p:grpSpPr>
            <a:xfrm>
              <a:off x="2563435" y="975197"/>
              <a:ext cx="3710017" cy="3392763"/>
              <a:chOff x="-331425" y="1579700"/>
              <a:chExt cx="1880250" cy="1905825"/>
            </a:xfrm>
          </p:grpSpPr>
          <p:sp>
            <p:nvSpPr>
              <p:cNvPr id="31" name="Google Shape;496;p63">
                <a:extLst>
                  <a:ext uri="{FF2B5EF4-FFF2-40B4-BE49-F238E27FC236}">
                    <a16:creationId xmlns:a16="http://schemas.microsoft.com/office/drawing/2014/main" id="{0E00B217-1639-8C48-5DBA-B1B419C2337B}"/>
                  </a:ext>
                </a:extLst>
              </p:cNvPr>
              <p:cNvSpPr/>
              <p:nvPr/>
            </p:nvSpPr>
            <p:spPr>
              <a:xfrm>
                <a:off x="-72650" y="1864050"/>
                <a:ext cx="1621475" cy="1621475"/>
              </a:xfrm>
              <a:custGeom>
                <a:avLst/>
                <a:gdLst/>
                <a:ahLst/>
                <a:cxnLst/>
                <a:rect l="l" t="t" r="r" b="b"/>
                <a:pathLst>
                  <a:path w="64859" h="64859" extrusionOk="0">
                    <a:moveTo>
                      <a:pt x="7060" y="1"/>
                    </a:moveTo>
                    <a:lnTo>
                      <a:pt x="1" y="57794"/>
                    </a:lnTo>
                    <a:lnTo>
                      <a:pt x="57800" y="64858"/>
                    </a:lnTo>
                    <a:lnTo>
                      <a:pt x="64858" y="7060"/>
                    </a:lnTo>
                    <a:lnTo>
                      <a:pt x="58170" y="6238"/>
                    </a:lnTo>
                    <a:lnTo>
                      <a:pt x="58170" y="6238"/>
                    </a:lnTo>
                    <a:cubicBezTo>
                      <a:pt x="59249" y="7937"/>
                      <a:pt x="58324" y="10802"/>
                      <a:pt x="55874" y="10802"/>
                    </a:cubicBezTo>
                    <a:cubicBezTo>
                      <a:pt x="55742" y="10802"/>
                      <a:pt x="55605" y="10794"/>
                      <a:pt x="55465" y="10777"/>
                    </a:cubicBezTo>
                    <a:cubicBezTo>
                      <a:pt x="52716" y="10439"/>
                      <a:pt x="52395" y="7185"/>
                      <a:pt x="53935" y="5721"/>
                    </a:cubicBezTo>
                    <a:lnTo>
                      <a:pt x="48068" y="5008"/>
                    </a:lnTo>
                    <a:lnTo>
                      <a:pt x="48068" y="5008"/>
                    </a:lnTo>
                    <a:cubicBezTo>
                      <a:pt x="48897" y="6661"/>
                      <a:pt x="47978" y="9180"/>
                      <a:pt x="45724" y="9180"/>
                    </a:cubicBezTo>
                    <a:cubicBezTo>
                      <a:pt x="45596" y="9180"/>
                      <a:pt x="45463" y="9172"/>
                      <a:pt x="45325" y="9155"/>
                    </a:cubicBezTo>
                    <a:cubicBezTo>
                      <a:pt x="42784" y="8845"/>
                      <a:pt x="42397" y="5955"/>
                      <a:pt x="43671" y="4464"/>
                    </a:cubicBezTo>
                    <a:lnTo>
                      <a:pt x="37369" y="3702"/>
                    </a:lnTo>
                    <a:lnTo>
                      <a:pt x="37369" y="3702"/>
                    </a:lnTo>
                    <a:cubicBezTo>
                      <a:pt x="37603" y="3974"/>
                      <a:pt x="37782" y="4284"/>
                      <a:pt x="37907" y="4621"/>
                    </a:cubicBezTo>
                    <a:cubicBezTo>
                      <a:pt x="38098" y="5062"/>
                      <a:pt x="38169" y="5547"/>
                      <a:pt x="38109" y="6026"/>
                    </a:cubicBezTo>
                    <a:lnTo>
                      <a:pt x="37929" y="6728"/>
                    </a:lnTo>
                    <a:cubicBezTo>
                      <a:pt x="37487" y="7799"/>
                      <a:pt x="36466" y="8409"/>
                      <a:pt x="35415" y="8409"/>
                    </a:cubicBezTo>
                    <a:cubicBezTo>
                      <a:pt x="34849" y="8409"/>
                      <a:pt x="34274" y="8232"/>
                      <a:pt x="33777" y="7854"/>
                    </a:cubicBezTo>
                    <a:cubicBezTo>
                      <a:pt x="33472" y="7647"/>
                      <a:pt x="33211" y="7392"/>
                      <a:pt x="32998" y="7092"/>
                    </a:cubicBezTo>
                    <a:cubicBezTo>
                      <a:pt x="32558" y="6494"/>
                      <a:pt x="32340" y="5802"/>
                      <a:pt x="32432" y="5051"/>
                    </a:cubicBezTo>
                    <a:cubicBezTo>
                      <a:pt x="32519" y="4333"/>
                      <a:pt x="32884" y="3674"/>
                      <a:pt x="33450" y="3223"/>
                    </a:cubicBezTo>
                    <a:lnTo>
                      <a:pt x="26761" y="2406"/>
                    </a:lnTo>
                    <a:lnTo>
                      <a:pt x="26761" y="2406"/>
                    </a:lnTo>
                    <a:cubicBezTo>
                      <a:pt x="27618" y="4006"/>
                      <a:pt x="26733" y="6506"/>
                      <a:pt x="24519" y="6506"/>
                    </a:cubicBezTo>
                    <a:cubicBezTo>
                      <a:pt x="24398" y="6506"/>
                      <a:pt x="24273" y="6498"/>
                      <a:pt x="24144" y="6483"/>
                    </a:cubicBezTo>
                    <a:cubicBezTo>
                      <a:pt x="21662" y="6178"/>
                      <a:pt x="21303" y="3315"/>
                      <a:pt x="22587" y="1895"/>
                    </a:cubicBezTo>
                    <a:lnTo>
                      <a:pt x="17493" y="1274"/>
                    </a:lnTo>
                    <a:lnTo>
                      <a:pt x="17493" y="1274"/>
                    </a:lnTo>
                    <a:cubicBezTo>
                      <a:pt x="17536" y="1405"/>
                      <a:pt x="17564" y="1541"/>
                      <a:pt x="17585" y="1677"/>
                    </a:cubicBezTo>
                    <a:cubicBezTo>
                      <a:pt x="17607" y="2194"/>
                      <a:pt x="17651" y="2787"/>
                      <a:pt x="17389" y="3266"/>
                    </a:cubicBezTo>
                    <a:cubicBezTo>
                      <a:pt x="17134" y="3729"/>
                      <a:pt x="16927" y="4164"/>
                      <a:pt x="16464" y="4469"/>
                    </a:cubicBezTo>
                    <a:cubicBezTo>
                      <a:pt x="16002" y="4779"/>
                      <a:pt x="15577" y="5030"/>
                      <a:pt x="15011" y="5089"/>
                    </a:cubicBezTo>
                    <a:cubicBezTo>
                      <a:pt x="14876" y="5109"/>
                      <a:pt x="14739" y="5118"/>
                      <a:pt x="14603" y="5118"/>
                    </a:cubicBezTo>
                    <a:cubicBezTo>
                      <a:pt x="14237" y="5118"/>
                      <a:pt x="13872" y="5049"/>
                      <a:pt x="13531" y="4910"/>
                    </a:cubicBezTo>
                    <a:cubicBezTo>
                      <a:pt x="11838" y="4213"/>
                      <a:pt x="11256" y="2112"/>
                      <a:pt x="12355" y="648"/>
                    </a:cubicBezTo>
                    <a:lnTo>
                      <a:pt x="7060" y="1"/>
                    </a:ln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497;p63">
                <a:extLst>
                  <a:ext uri="{FF2B5EF4-FFF2-40B4-BE49-F238E27FC236}">
                    <a16:creationId xmlns:a16="http://schemas.microsoft.com/office/drawing/2014/main" id="{9FD0ED64-E720-789D-CC89-69F23639AFAD}"/>
                  </a:ext>
                </a:extLst>
              </p:cNvPr>
              <p:cNvSpPr/>
              <p:nvPr/>
            </p:nvSpPr>
            <p:spPr>
              <a:xfrm>
                <a:off x="-82425" y="1854000"/>
                <a:ext cx="1621450" cy="1621725"/>
              </a:xfrm>
              <a:custGeom>
                <a:avLst/>
                <a:gdLst/>
                <a:ahLst/>
                <a:cxnLst/>
                <a:rect l="l" t="t" r="r" b="b"/>
                <a:pathLst>
                  <a:path w="64858" h="64869" extrusionOk="0">
                    <a:moveTo>
                      <a:pt x="7064" y="0"/>
                    </a:moveTo>
                    <a:lnTo>
                      <a:pt x="0" y="57810"/>
                    </a:lnTo>
                    <a:lnTo>
                      <a:pt x="57799" y="64868"/>
                    </a:lnTo>
                    <a:lnTo>
                      <a:pt x="64857" y="7064"/>
                    </a:lnTo>
                    <a:lnTo>
                      <a:pt x="58169" y="6248"/>
                    </a:lnTo>
                    <a:lnTo>
                      <a:pt x="58169" y="6248"/>
                    </a:lnTo>
                    <a:cubicBezTo>
                      <a:pt x="59248" y="7947"/>
                      <a:pt x="58323" y="10812"/>
                      <a:pt x="55873" y="10812"/>
                    </a:cubicBezTo>
                    <a:cubicBezTo>
                      <a:pt x="55741" y="10812"/>
                      <a:pt x="55605" y="10804"/>
                      <a:pt x="55464" y="10787"/>
                    </a:cubicBezTo>
                    <a:cubicBezTo>
                      <a:pt x="52715" y="10449"/>
                      <a:pt x="52394" y="7195"/>
                      <a:pt x="53935" y="5731"/>
                    </a:cubicBezTo>
                    <a:lnTo>
                      <a:pt x="48068" y="5018"/>
                    </a:lnTo>
                    <a:lnTo>
                      <a:pt x="48068" y="5018"/>
                    </a:lnTo>
                    <a:cubicBezTo>
                      <a:pt x="48897" y="6671"/>
                      <a:pt x="47982" y="9190"/>
                      <a:pt x="45724" y="9190"/>
                    </a:cubicBezTo>
                    <a:cubicBezTo>
                      <a:pt x="45595" y="9190"/>
                      <a:pt x="45462" y="9182"/>
                      <a:pt x="45325" y="9165"/>
                    </a:cubicBezTo>
                    <a:cubicBezTo>
                      <a:pt x="42783" y="8849"/>
                      <a:pt x="42397" y="5965"/>
                      <a:pt x="43670" y="4474"/>
                    </a:cubicBezTo>
                    <a:lnTo>
                      <a:pt x="37368" y="3701"/>
                    </a:lnTo>
                    <a:lnTo>
                      <a:pt x="37368" y="3701"/>
                    </a:lnTo>
                    <a:cubicBezTo>
                      <a:pt x="37602" y="3973"/>
                      <a:pt x="37781" y="4289"/>
                      <a:pt x="37907" y="4621"/>
                    </a:cubicBezTo>
                    <a:cubicBezTo>
                      <a:pt x="38097" y="5061"/>
                      <a:pt x="38168" y="5551"/>
                      <a:pt x="38108" y="6025"/>
                    </a:cubicBezTo>
                    <a:cubicBezTo>
                      <a:pt x="38048" y="6264"/>
                      <a:pt x="37988" y="6498"/>
                      <a:pt x="37928" y="6732"/>
                    </a:cubicBezTo>
                    <a:cubicBezTo>
                      <a:pt x="37486" y="7801"/>
                      <a:pt x="36463" y="8410"/>
                      <a:pt x="35412" y="8410"/>
                    </a:cubicBezTo>
                    <a:cubicBezTo>
                      <a:pt x="34846" y="8410"/>
                      <a:pt x="34272" y="8234"/>
                      <a:pt x="33776" y="7859"/>
                    </a:cubicBezTo>
                    <a:cubicBezTo>
                      <a:pt x="33471" y="7652"/>
                      <a:pt x="33210" y="7396"/>
                      <a:pt x="32998" y="7097"/>
                    </a:cubicBezTo>
                    <a:cubicBezTo>
                      <a:pt x="32557" y="6498"/>
                      <a:pt x="32339" y="5802"/>
                      <a:pt x="32432" y="5056"/>
                    </a:cubicBezTo>
                    <a:cubicBezTo>
                      <a:pt x="32519" y="4332"/>
                      <a:pt x="32889" y="3679"/>
                      <a:pt x="33455" y="3222"/>
                    </a:cubicBezTo>
                    <a:lnTo>
                      <a:pt x="26766" y="2406"/>
                    </a:lnTo>
                    <a:lnTo>
                      <a:pt x="26766" y="2406"/>
                    </a:lnTo>
                    <a:cubicBezTo>
                      <a:pt x="27623" y="4005"/>
                      <a:pt x="26737" y="6505"/>
                      <a:pt x="24523" y="6505"/>
                    </a:cubicBezTo>
                    <a:cubicBezTo>
                      <a:pt x="24402" y="6505"/>
                      <a:pt x="24277" y="6497"/>
                      <a:pt x="24148" y="6482"/>
                    </a:cubicBezTo>
                    <a:cubicBezTo>
                      <a:pt x="21666" y="6177"/>
                      <a:pt x="21307" y="3320"/>
                      <a:pt x="22592" y="1899"/>
                    </a:cubicBezTo>
                    <a:lnTo>
                      <a:pt x="17497" y="1274"/>
                    </a:lnTo>
                    <a:lnTo>
                      <a:pt x="17497" y="1274"/>
                    </a:lnTo>
                    <a:cubicBezTo>
                      <a:pt x="17541" y="1410"/>
                      <a:pt x="17568" y="1540"/>
                      <a:pt x="17590" y="1676"/>
                    </a:cubicBezTo>
                    <a:cubicBezTo>
                      <a:pt x="17612" y="2193"/>
                      <a:pt x="17655" y="2787"/>
                      <a:pt x="17394" y="3265"/>
                    </a:cubicBezTo>
                    <a:cubicBezTo>
                      <a:pt x="17138" y="3728"/>
                      <a:pt x="16931" y="4163"/>
                      <a:pt x="16469" y="4474"/>
                    </a:cubicBezTo>
                    <a:cubicBezTo>
                      <a:pt x="16006" y="4778"/>
                      <a:pt x="15582" y="5029"/>
                      <a:pt x="15016" y="5089"/>
                    </a:cubicBezTo>
                    <a:cubicBezTo>
                      <a:pt x="14879" y="5110"/>
                      <a:pt x="14741" y="5120"/>
                      <a:pt x="14604" y="5120"/>
                    </a:cubicBezTo>
                    <a:cubicBezTo>
                      <a:pt x="14238" y="5120"/>
                      <a:pt x="13875" y="5047"/>
                      <a:pt x="13535" y="4909"/>
                    </a:cubicBezTo>
                    <a:cubicBezTo>
                      <a:pt x="11843" y="4218"/>
                      <a:pt x="11260" y="2112"/>
                      <a:pt x="12360" y="648"/>
                    </a:cubicBezTo>
                    <a:lnTo>
                      <a:pt x="70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2863" dist="38100" dir="21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498;p63">
                <a:extLst>
                  <a:ext uri="{FF2B5EF4-FFF2-40B4-BE49-F238E27FC236}">
                    <a16:creationId xmlns:a16="http://schemas.microsoft.com/office/drawing/2014/main" id="{92C1F7B6-4511-DEAC-1CC9-201DED6ED189}"/>
                  </a:ext>
                </a:extLst>
              </p:cNvPr>
              <p:cNvSpPr/>
              <p:nvPr/>
            </p:nvSpPr>
            <p:spPr>
              <a:xfrm>
                <a:off x="-331425" y="1579700"/>
                <a:ext cx="1101300" cy="649025"/>
              </a:xfrm>
              <a:custGeom>
                <a:avLst/>
                <a:gdLst/>
                <a:ahLst/>
                <a:cxnLst/>
                <a:rect l="l" t="t" r="r" b="b"/>
                <a:pathLst>
                  <a:path w="44052" h="25961" extrusionOk="0">
                    <a:moveTo>
                      <a:pt x="40035" y="0"/>
                    </a:moveTo>
                    <a:lnTo>
                      <a:pt x="0" y="15402"/>
                    </a:lnTo>
                    <a:cubicBezTo>
                      <a:pt x="0" y="15402"/>
                      <a:pt x="1513" y="15761"/>
                      <a:pt x="1873" y="16638"/>
                    </a:cubicBezTo>
                    <a:cubicBezTo>
                      <a:pt x="2237" y="17514"/>
                      <a:pt x="1524" y="18526"/>
                      <a:pt x="1524" y="18526"/>
                    </a:cubicBezTo>
                    <a:cubicBezTo>
                      <a:pt x="1524" y="18526"/>
                      <a:pt x="2999" y="18885"/>
                      <a:pt x="3380" y="19816"/>
                    </a:cubicBezTo>
                    <a:cubicBezTo>
                      <a:pt x="3767" y="20752"/>
                      <a:pt x="2885" y="22439"/>
                      <a:pt x="2885" y="22439"/>
                    </a:cubicBezTo>
                    <a:cubicBezTo>
                      <a:pt x="2885" y="22439"/>
                      <a:pt x="4447" y="23011"/>
                      <a:pt x="4703" y="23631"/>
                    </a:cubicBezTo>
                    <a:cubicBezTo>
                      <a:pt x="4958" y="24252"/>
                      <a:pt x="4327" y="25960"/>
                      <a:pt x="4327" y="25960"/>
                    </a:cubicBezTo>
                    <a:lnTo>
                      <a:pt x="44051" y="10684"/>
                    </a:lnTo>
                    <a:cubicBezTo>
                      <a:pt x="41510" y="9791"/>
                      <a:pt x="42609" y="7168"/>
                      <a:pt x="42609" y="7168"/>
                    </a:cubicBezTo>
                    <a:cubicBezTo>
                      <a:pt x="42609" y="7168"/>
                      <a:pt x="41521" y="6466"/>
                      <a:pt x="41047" y="5753"/>
                    </a:cubicBezTo>
                    <a:cubicBezTo>
                      <a:pt x="40574" y="5040"/>
                      <a:pt x="41434" y="3418"/>
                      <a:pt x="41434" y="3418"/>
                    </a:cubicBezTo>
                    <a:cubicBezTo>
                      <a:pt x="41434" y="3418"/>
                      <a:pt x="39806" y="2993"/>
                      <a:pt x="39491" y="2221"/>
                    </a:cubicBezTo>
                    <a:cubicBezTo>
                      <a:pt x="39175" y="1442"/>
                      <a:pt x="40035" y="0"/>
                      <a:pt x="40035" y="0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" name="Google Shape;315;p50">
              <a:extLst>
                <a:ext uri="{FF2B5EF4-FFF2-40B4-BE49-F238E27FC236}">
                  <a16:creationId xmlns:a16="http://schemas.microsoft.com/office/drawing/2014/main" id="{891EE4BE-E829-49A2-E1B8-D8B2060FFECB}"/>
                </a:ext>
              </a:extLst>
            </p:cNvPr>
            <p:cNvSpPr txBox="1">
              <a:spLocks/>
            </p:cNvSpPr>
            <p:nvPr/>
          </p:nvSpPr>
          <p:spPr>
            <a:xfrm rot="434579">
              <a:off x="3160271" y="2564515"/>
              <a:ext cx="2823457" cy="15681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400"/>
                <a:buFont typeface="Roboto Mono Medium"/>
                <a:buNone/>
                <a:defRPr sz="1400" b="0" i="0" u="none" strike="noStrike" cap="none">
                  <a:solidFill>
                    <a:schemeClr val="dk2"/>
                  </a:solidFill>
                  <a:latin typeface="Roboto Mono Medium"/>
                  <a:ea typeface="Roboto Mono Medium"/>
                  <a:cs typeface="Roboto Mono Medium"/>
                  <a:sym typeface="Roboto Mono Medium"/>
                </a:defRPr>
              </a:lvl1pPr>
              <a:lvl2pPr marL="914400" marR="0" lvl="1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2pPr>
              <a:lvl3pPr marL="1371600" marR="0" lvl="2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3pPr>
              <a:lvl4pPr marL="1828800" marR="0" lvl="3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4pPr>
              <a:lvl5pPr marL="2286000" marR="0" lvl="4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5pPr>
              <a:lvl6pPr marL="2743200" marR="0" lvl="5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6pPr>
              <a:lvl7pPr marL="3200400" marR="0" lvl="6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7pPr>
              <a:lvl8pPr marL="3657600" marR="0" lvl="7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8pPr>
              <a:lvl9pPr marL="4114800" marR="0" lvl="8" indent="-3175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1800"/>
                <a:buFont typeface="Coming Soon"/>
                <a:buNone/>
                <a:defRPr sz="1800" b="1" i="0" u="none" strike="noStrike" cap="none">
                  <a:solidFill>
                    <a:srgbClr val="0B5394"/>
                  </a:solidFill>
                  <a:latin typeface="Coming Soon"/>
                  <a:ea typeface="Coming Soon"/>
                  <a:cs typeface="Coming Soon"/>
                  <a:sym typeface="Coming Soon"/>
                </a:defRPr>
              </a:lvl9pPr>
            </a:lstStyle>
            <a:p>
              <a:pPr marL="0" indent="0"/>
              <a:r>
                <a:rPr lang="en-US" sz="4000" dirty="0"/>
                <a:t>APPENDIX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428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AF11D-A024-76B6-17A5-A1ACECD27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D8ED34-154B-1033-7354-914BA7074C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8" name="Google Shape;332;p52">
            <a:extLst>
              <a:ext uri="{FF2B5EF4-FFF2-40B4-BE49-F238E27FC236}">
                <a16:creationId xmlns:a16="http://schemas.microsoft.com/office/drawing/2014/main" id="{BFB4A202-EAAA-4168-948D-FCF7ABA519B8}"/>
              </a:ext>
            </a:extLst>
          </p:cNvPr>
          <p:cNvSpPr txBox="1">
            <a:spLocks/>
          </p:cNvSpPr>
          <p:nvPr/>
        </p:nvSpPr>
        <p:spPr>
          <a:xfrm>
            <a:off x="145981" y="0"/>
            <a:ext cx="558716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rgbClr val="B44141"/>
                </a:solidFill>
                <a:latin typeface="Concert One" pitchFamily="2" charset="0"/>
              </a:rPr>
              <a:t>Me-fi Prototype</a:t>
            </a:r>
          </a:p>
        </p:txBody>
      </p:sp>
      <p:sp>
        <p:nvSpPr>
          <p:cNvPr id="2" name="Google Shape;332;p52">
            <a:extLst>
              <a:ext uri="{FF2B5EF4-FFF2-40B4-BE49-F238E27FC236}">
                <a16:creationId xmlns:a16="http://schemas.microsoft.com/office/drawing/2014/main" id="{FAF23B08-128D-4F34-69EF-586D42EFDA82}"/>
              </a:ext>
            </a:extLst>
          </p:cNvPr>
          <p:cNvSpPr txBox="1">
            <a:spLocks/>
          </p:cNvSpPr>
          <p:nvPr/>
        </p:nvSpPr>
        <p:spPr>
          <a:xfrm>
            <a:off x="3296690" y="2096475"/>
            <a:ext cx="25506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dirty="0">
                <a:solidFill>
                  <a:srgbClr val="B44141"/>
                </a:solidFill>
                <a:latin typeface="Concert One" pitchFamily="2" charset="0"/>
                <a:hlinkClick r:id="rId3"/>
              </a:rPr>
              <a:t>Have a try!</a:t>
            </a:r>
            <a:endParaRPr lang="en-US" sz="2800" dirty="0">
              <a:solidFill>
                <a:srgbClr val="B44141"/>
              </a:solidFill>
              <a:latin typeface="Concert One" pitchFamily="2" charset="0"/>
            </a:endParaRPr>
          </a:p>
        </p:txBody>
      </p:sp>
      <p:pic>
        <p:nvPicPr>
          <p:cNvPr id="4" name="Google Shape;404;p57">
            <a:extLst>
              <a:ext uri="{FF2B5EF4-FFF2-40B4-BE49-F238E27FC236}">
                <a16:creationId xmlns:a16="http://schemas.microsoft.com/office/drawing/2014/main" id="{21390FF7-76AB-7A18-0C82-17F8BC3C9CB1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3334" y="572700"/>
            <a:ext cx="1199488" cy="130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43;p52">
            <a:extLst>
              <a:ext uri="{FF2B5EF4-FFF2-40B4-BE49-F238E27FC236}">
                <a16:creationId xmlns:a16="http://schemas.microsoft.com/office/drawing/2014/main" id="{73F04A32-16C3-7349-42BB-5BE04A085067}"/>
              </a:ext>
            </a:extLst>
          </p:cNvPr>
          <p:cNvPicPr preferRelativeResize="0"/>
          <p:nvPr/>
        </p:nvPicPr>
        <p:blipFill>
          <a:blip r:embed="rId5" cstate="screen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8782544" flipH="1">
            <a:off x="2888125" y="-118229"/>
            <a:ext cx="2515628" cy="114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5;p57">
            <a:extLst>
              <a:ext uri="{FF2B5EF4-FFF2-40B4-BE49-F238E27FC236}">
                <a16:creationId xmlns:a16="http://schemas.microsoft.com/office/drawing/2014/main" id="{0C5B583C-01DC-83B2-3578-BEE6D6742F3D}"/>
              </a:ext>
            </a:extLst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491595">
            <a:off x="6401515" y="2657828"/>
            <a:ext cx="3222615" cy="77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4;p57">
            <a:extLst>
              <a:ext uri="{FF2B5EF4-FFF2-40B4-BE49-F238E27FC236}">
                <a16:creationId xmlns:a16="http://schemas.microsoft.com/office/drawing/2014/main" id="{BDC065EB-8CBD-83AA-E28E-13D225FA5324}"/>
              </a:ext>
            </a:extLst>
          </p:cNvPr>
          <p:cNvPicPr preferRelativeResize="0"/>
          <p:nvPr/>
        </p:nvPicPr>
        <p:blipFill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8111" y="3868798"/>
            <a:ext cx="1368107" cy="149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26;p59">
            <a:extLst>
              <a:ext uri="{FF2B5EF4-FFF2-40B4-BE49-F238E27FC236}">
                <a16:creationId xmlns:a16="http://schemas.microsoft.com/office/drawing/2014/main" id="{36523BED-67E2-CED6-BDD5-80FF81113C2F}"/>
              </a:ext>
            </a:extLst>
          </p:cNvPr>
          <p:cNvPicPr preferRelativeResize="0"/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40092">
            <a:off x="914005" y="1223173"/>
            <a:ext cx="1100610" cy="1263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66;p54">
            <a:extLst>
              <a:ext uri="{FF2B5EF4-FFF2-40B4-BE49-F238E27FC236}">
                <a16:creationId xmlns:a16="http://schemas.microsoft.com/office/drawing/2014/main" id="{610C3F4D-8E70-F20D-4244-EE483F357C94}"/>
              </a:ext>
            </a:extLst>
          </p:cNvPr>
          <p:cNvPicPr preferRelativeResize="0"/>
          <p:nvPr/>
        </p:nvPicPr>
        <p:blipFill>
          <a:blip r:embed="rId5">
            <a:alphaModFix amt="80000"/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662872">
            <a:off x="-789493" y="2990874"/>
            <a:ext cx="3528280" cy="1765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1635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/>
          <p:cNvPicPr preferRelativeResize="0"/>
          <p:nvPr/>
        </p:nvPicPr>
        <p:blipFill>
          <a:blip r:embed="rId3" cstate="screen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50" name="Google Shape;350;p53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/>
          <p:cNvSpPr txBox="1">
            <a:spLocks noGrp="1"/>
          </p:cNvSpPr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91CE6D-B78C-0EAB-C94E-6A8E1234F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942" y="1283881"/>
            <a:ext cx="3585029" cy="1677033"/>
          </a:xfrm>
        </p:spPr>
        <p:txBody>
          <a:bodyPr/>
          <a:lstStyle/>
          <a:p>
            <a:pPr marL="127000" indent="0">
              <a:buNone/>
            </a:pPr>
            <a:r>
              <a:rPr lang="en-US" dirty="0"/>
              <a:t>HUST students face difficulties visualizing their timetables before course registration due to the lack of an official tool.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CCE02B-0B7A-20A5-8F73-71FFAD47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5DB80C7-8AC5-C349-47CD-35BA8BF80406}"/>
              </a:ext>
            </a:extLst>
          </p:cNvPr>
          <p:cNvSpPr txBox="1">
            <a:spLocks/>
          </p:cNvSpPr>
          <p:nvPr/>
        </p:nvSpPr>
        <p:spPr>
          <a:xfrm>
            <a:off x="5066324" y="711180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Solution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B2D87E9-47C0-9C56-D7C5-F5DF47696FDB}"/>
              </a:ext>
            </a:extLst>
          </p:cNvPr>
          <p:cNvSpPr txBox="1">
            <a:spLocks/>
          </p:cNvSpPr>
          <p:nvPr/>
        </p:nvSpPr>
        <p:spPr>
          <a:xfrm>
            <a:off x="1002325" y="3069753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User Focus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6CA28-C5BE-22CF-F928-EE89D0CCB43B}"/>
              </a:ext>
            </a:extLst>
          </p:cNvPr>
          <p:cNvSpPr txBox="1"/>
          <p:nvPr/>
        </p:nvSpPr>
        <p:spPr>
          <a:xfrm>
            <a:off x="812801" y="3642453"/>
            <a:ext cx="19740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2"/>
                </a:solidFill>
                <a:latin typeface="Roboto Mono Medium"/>
                <a:ea typeface="Roboto Mono Medium"/>
                <a:sym typeface="Roboto Mono Medium"/>
              </a:rPr>
              <a:t>HUST students. 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87D09F9-B4A2-4BFD-C251-C299C193CB77}"/>
              </a:ext>
            </a:extLst>
          </p:cNvPr>
          <p:cNvSpPr txBox="1">
            <a:spLocks/>
          </p:cNvSpPr>
          <p:nvPr/>
        </p:nvSpPr>
        <p:spPr>
          <a:xfrm>
            <a:off x="4746171" y="1283880"/>
            <a:ext cx="3585029" cy="1677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27000" indent="0">
              <a:buFont typeface="Roboto Mono Medium"/>
              <a:buNone/>
            </a:pPr>
            <a:r>
              <a:rPr lang="en-US" dirty="0"/>
              <a:t>A user-friendly app that allows students to customize and visualize their timetables quickly, ensuring smooth course registration.</a:t>
            </a:r>
          </a:p>
        </p:txBody>
      </p:sp>
      <p:pic>
        <p:nvPicPr>
          <p:cNvPr id="9" name="Google Shape;1772;p113">
            <a:extLst>
              <a:ext uri="{FF2B5EF4-FFF2-40B4-BE49-F238E27FC236}">
                <a16:creationId xmlns:a16="http://schemas.microsoft.com/office/drawing/2014/main" id="{63378C49-2066-DF44-B48A-575616ABCE1B}"/>
              </a:ext>
            </a:extLst>
          </p:cNvPr>
          <p:cNvPicPr preferRelativeResize="0"/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3811" y="480275"/>
            <a:ext cx="2363310" cy="24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72;p113">
            <a:extLst>
              <a:ext uri="{FF2B5EF4-FFF2-40B4-BE49-F238E27FC236}">
                <a16:creationId xmlns:a16="http://schemas.microsoft.com/office/drawing/2014/main" id="{421452CD-CE07-3C21-D005-9BA049F5AAB3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6171" y="4310253"/>
            <a:ext cx="2179603" cy="24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802;p114">
            <a:extLst>
              <a:ext uri="{FF2B5EF4-FFF2-40B4-BE49-F238E27FC236}">
                <a16:creationId xmlns:a16="http://schemas.microsoft.com/office/drawing/2014/main" id="{75F944DC-C859-F862-BA38-EA380E1B372C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77423">
            <a:off x="7078690" y="3205679"/>
            <a:ext cx="1167650" cy="65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798;p114">
            <a:extLst>
              <a:ext uri="{FF2B5EF4-FFF2-40B4-BE49-F238E27FC236}">
                <a16:creationId xmlns:a16="http://schemas.microsoft.com/office/drawing/2014/main" id="{973D6A59-7BEF-6560-4181-27FEAC2B9160}"/>
              </a:ext>
            </a:extLst>
          </p:cNvPr>
          <p:cNvPicPr preferRelativeResize="0"/>
          <p:nvPr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829" y="4062771"/>
            <a:ext cx="653532" cy="52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93;p114">
            <a:extLst>
              <a:ext uri="{FF2B5EF4-FFF2-40B4-BE49-F238E27FC236}">
                <a16:creationId xmlns:a16="http://schemas.microsoft.com/office/drawing/2014/main" id="{8C9F3F70-DB10-CEBD-8500-461F28BD547C}"/>
              </a:ext>
            </a:extLst>
          </p:cNvPr>
          <p:cNvPicPr preferRelativeResize="0"/>
          <p:nvPr/>
        </p:nvPicPr>
        <p:blipFill>
          <a:blip r:embed="rId7" cstate="screen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5967">
            <a:off x="6695773" y="619677"/>
            <a:ext cx="465488" cy="677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0070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30DE2-00EE-9C05-4521-87693B36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9CB74D5-AD61-FA55-D4DA-4D778B189B02}"/>
              </a:ext>
            </a:extLst>
          </p:cNvPr>
          <p:cNvGrpSpPr/>
          <p:nvPr/>
        </p:nvGrpSpPr>
        <p:grpSpPr>
          <a:xfrm>
            <a:off x="566464" y="506186"/>
            <a:ext cx="3834979" cy="4530671"/>
            <a:chOff x="4644571" y="513039"/>
            <a:chExt cx="3834979" cy="4530671"/>
          </a:xfrm>
        </p:grpSpPr>
        <p:grpSp>
          <p:nvGrpSpPr>
            <p:cNvPr id="4" name="Google Shape;495;p63">
              <a:extLst>
                <a:ext uri="{FF2B5EF4-FFF2-40B4-BE49-F238E27FC236}">
                  <a16:creationId xmlns:a16="http://schemas.microsoft.com/office/drawing/2014/main" id="{FA663729-8A7E-3B38-B0FF-3A11840CE842}"/>
                </a:ext>
              </a:extLst>
            </p:cNvPr>
            <p:cNvGrpSpPr/>
            <p:nvPr/>
          </p:nvGrpSpPr>
          <p:grpSpPr>
            <a:xfrm>
              <a:off x="4644571" y="513039"/>
              <a:ext cx="3834979" cy="3887141"/>
              <a:chOff x="-331425" y="1579700"/>
              <a:chExt cx="1880250" cy="1905825"/>
            </a:xfrm>
          </p:grpSpPr>
          <p:sp>
            <p:nvSpPr>
              <p:cNvPr id="5" name="Google Shape;496;p63">
                <a:extLst>
                  <a:ext uri="{FF2B5EF4-FFF2-40B4-BE49-F238E27FC236}">
                    <a16:creationId xmlns:a16="http://schemas.microsoft.com/office/drawing/2014/main" id="{EE23FF03-B3A7-F9A1-39F9-44CB586A210F}"/>
                  </a:ext>
                </a:extLst>
              </p:cNvPr>
              <p:cNvSpPr/>
              <p:nvPr/>
            </p:nvSpPr>
            <p:spPr>
              <a:xfrm>
                <a:off x="-72650" y="1864050"/>
                <a:ext cx="1621475" cy="1621475"/>
              </a:xfrm>
              <a:custGeom>
                <a:avLst/>
                <a:gdLst/>
                <a:ahLst/>
                <a:cxnLst/>
                <a:rect l="l" t="t" r="r" b="b"/>
                <a:pathLst>
                  <a:path w="64859" h="64859" extrusionOk="0">
                    <a:moveTo>
                      <a:pt x="7060" y="1"/>
                    </a:moveTo>
                    <a:lnTo>
                      <a:pt x="1" y="57794"/>
                    </a:lnTo>
                    <a:lnTo>
                      <a:pt x="57800" y="64858"/>
                    </a:lnTo>
                    <a:lnTo>
                      <a:pt x="64858" y="7060"/>
                    </a:lnTo>
                    <a:lnTo>
                      <a:pt x="58170" y="6238"/>
                    </a:lnTo>
                    <a:lnTo>
                      <a:pt x="58170" y="6238"/>
                    </a:lnTo>
                    <a:cubicBezTo>
                      <a:pt x="59249" y="7937"/>
                      <a:pt x="58324" y="10802"/>
                      <a:pt x="55874" y="10802"/>
                    </a:cubicBezTo>
                    <a:cubicBezTo>
                      <a:pt x="55742" y="10802"/>
                      <a:pt x="55605" y="10794"/>
                      <a:pt x="55465" y="10777"/>
                    </a:cubicBezTo>
                    <a:cubicBezTo>
                      <a:pt x="52716" y="10439"/>
                      <a:pt x="52395" y="7185"/>
                      <a:pt x="53935" y="5721"/>
                    </a:cubicBezTo>
                    <a:lnTo>
                      <a:pt x="48068" y="5008"/>
                    </a:lnTo>
                    <a:lnTo>
                      <a:pt x="48068" y="5008"/>
                    </a:lnTo>
                    <a:cubicBezTo>
                      <a:pt x="48897" y="6661"/>
                      <a:pt x="47978" y="9180"/>
                      <a:pt x="45724" y="9180"/>
                    </a:cubicBezTo>
                    <a:cubicBezTo>
                      <a:pt x="45596" y="9180"/>
                      <a:pt x="45463" y="9172"/>
                      <a:pt x="45325" y="9155"/>
                    </a:cubicBezTo>
                    <a:cubicBezTo>
                      <a:pt x="42784" y="8845"/>
                      <a:pt x="42397" y="5955"/>
                      <a:pt x="43671" y="4464"/>
                    </a:cubicBezTo>
                    <a:lnTo>
                      <a:pt x="37369" y="3702"/>
                    </a:lnTo>
                    <a:lnTo>
                      <a:pt x="37369" y="3702"/>
                    </a:lnTo>
                    <a:cubicBezTo>
                      <a:pt x="37603" y="3974"/>
                      <a:pt x="37782" y="4284"/>
                      <a:pt x="37907" y="4621"/>
                    </a:cubicBezTo>
                    <a:cubicBezTo>
                      <a:pt x="38098" y="5062"/>
                      <a:pt x="38169" y="5547"/>
                      <a:pt x="38109" y="6026"/>
                    </a:cubicBezTo>
                    <a:lnTo>
                      <a:pt x="37929" y="6728"/>
                    </a:lnTo>
                    <a:cubicBezTo>
                      <a:pt x="37487" y="7799"/>
                      <a:pt x="36466" y="8409"/>
                      <a:pt x="35415" y="8409"/>
                    </a:cubicBezTo>
                    <a:cubicBezTo>
                      <a:pt x="34849" y="8409"/>
                      <a:pt x="34274" y="8232"/>
                      <a:pt x="33777" y="7854"/>
                    </a:cubicBezTo>
                    <a:cubicBezTo>
                      <a:pt x="33472" y="7647"/>
                      <a:pt x="33211" y="7392"/>
                      <a:pt x="32998" y="7092"/>
                    </a:cubicBezTo>
                    <a:cubicBezTo>
                      <a:pt x="32558" y="6494"/>
                      <a:pt x="32340" y="5802"/>
                      <a:pt x="32432" y="5051"/>
                    </a:cubicBezTo>
                    <a:cubicBezTo>
                      <a:pt x="32519" y="4333"/>
                      <a:pt x="32884" y="3674"/>
                      <a:pt x="33450" y="3223"/>
                    </a:cubicBezTo>
                    <a:lnTo>
                      <a:pt x="26761" y="2406"/>
                    </a:lnTo>
                    <a:lnTo>
                      <a:pt x="26761" y="2406"/>
                    </a:lnTo>
                    <a:cubicBezTo>
                      <a:pt x="27618" y="4006"/>
                      <a:pt x="26733" y="6506"/>
                      <a:pt x="24519" y="6506"/>
                    </a:cubicBezTo>
                    <a:cubicBezTo>
                      <a:pt x="24398" y="6506"/>
                      <a:pt x="24273" y="6498"/>
                      <a:pt x="24144" y="6483"/>
                    </a:cubicBezTo>
                    <a:cubicBezTo>
                      <a:pt x="21662" y="6178"/>
                      <a:pt x="21303" y="3315"/>
                      <a:pt x="22587" y="1895"/>
                    </a:cubicBezTo>
                    <a:lnTo>
                      <a:pt x="17493" y="1274"/>
                    </a:lnTo>
                    <a:lnTo>
                      <a:pt x="17493" y="1274"/>
                    </a:lnTo>
                    <a:cubicBezTo>
                      <a:pt x="17536" y="1405"/>
                      <a:pt x="17564" y="1541"/>
                      <a:pt x="17585" y="1677"/>
                    </a:cubicBezTo>
                    <a:cubicBezTo>
                      <a:pt x="17607" y="2194"/>
                      <a:pt x="17651" y="2787"/>
                      <a:pt x="17389" y="3266"/>
                    </a:cubicBezTo>
                    <a:cubicBezTo>
                      <a:pt x="17134" y="3729"/>
                      <a:pt x="16927" y="4164"/>
                      <a:pt x="16464" y="4469"/>
                    </a:cubicBezTo>
                    <a:cubicBezTo>
                      <a:pt x="16002" y="4779"/>
                      <a:pt x="15577" y="5030"/>
                      <a:pt x="15011" y="5089"/>
                    </a:cubicBezTo>
                    <a:cubicBezTo>
                      <a:pt x="14876" y="5109"/>
                      <a:pt x="14739" y="5118"/>
                      <a:pt x="14603" y="5118"/>
                    </a:cubicBezTo>
                    <a:cubicBezTo>
                      <a:pt x="14237" y="5118"/>
                      <a:pt x="13872" y="5049"/>
                      <a:pt x="13531" y="4910"/>
                    </a:cubicBezTo>
                    <a:cubicBezTo>
                      <a:pt x="11838" y="4213"/>
                      <a:pt x="11256" y="2112"/>
                      <a:pt x="12355" y="648"/>
                    </a:cubicBezTo>
                    <a:lnTo>
                      <a:pt x="7060" y="1"/>
                    </a:ln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497;p63">
                <a:extLst>
                  <a:ext uri="{FF2B5EF4-FFF2-40B4-BE49-F238E27FC236}">
                    <a16:creationId xmlns:a16="http://schemas.microsoft.com/office/drawing/2014/main" id="{BBC59C1D-8106-B85E-12F4-C770E882BE1B}"/>
                  </a:ext>
                </a:extLst>
              </p:cNvPr>
              <p:cNvSpPr/>
              <p:nvPr/>
            </p:nvSpPr>
            <p:spPr>
              <a:xfrm>
                <a:off x="-82425" y="1854000"/>
                <a:ext cx="1621450" cy="1621725"/>
              </a:xfrm>
              <a:custGeom>
                <a:avLst/>
                <a:gdLst/>
                <a:ahLst/>
                <a:cxnLst/>
                <a:rect l="l" t="t" r="r" b="b"/>
                <a:pathLst>
                  <a:path w="64858" h="64869" extrusionOk="0">
                    <a:moveTo>
                      <a:pt x="7064" y="0"/>
                    </a:moveTo>
                    <a:lnTo>
                      <a:pt x="0" y="57810"/>
                    </a:lnTo>
                    <a:lnTo>
                      <a:pt x="57799" y="64868"/>
                    </a:lnTo>
                    <a:lnTo>
                      <a:pt x="64857" y="7064"/>
                    </a:lnTo>
                    <a:lnTo>
                      <a:pt x="58169" y="6248"/>
                    </a:lnTo>
                    <a:lnTo>
                      <a:pt x="58169" y="6248"/>
                    </a:lnTo>
                    <a:cubicBezTo>
                      <a:pt x="59248" y="7947"/>
                      <a:pt x="58323" y="10812"/>
                      <a:pt x="55873" y="10812"/>
                    </a:cubicBezTo>
                    <a:cubicBezTo>
                      <a:pt x="55741" y="10812"/>
                      <a:pt x="55605" y="10804"/>
                      <a:pt x="55464" y="10787"/>
                    </a:cubicBezTo>
                    <a:cubicBezTo>
                      <a:pt x="52715" y="10449"/>
                      <a:pt x="52394" y="7195"/>
                      <a:pt x="53935" y="5731"/>
                    </a:cubicBezTo>
                    <a:lnTo>
                      <a:pt x="48068" y="5018"/>
                    </a:lnTo>
                    <a:lnTo>
                      <a:pt x="48068" y="5018"/>
                    </a:lnTo>
                    <a:cubicBezTo>
                      <a:pt x="48897" y="6671"/>
                      <a:pt x="47982" y="9190"/>
                      <a:pt x="45724" y="9190"/>
                    </a:cubicBezTo>
                    <a:cubicBezTo>
                      <a:pt x="45595" y="9190"/>
                      <a:pt x="45462" y="9182"/>
                      <a:pt x="45325" y="9165"/>
                    </a:cubicBezTo>
                    <a:cubicBezTo>
                      <a:pt x="42783" y="8849"/>
                      <a:pt x="42397" y="5965"/>
                      <a:pt x="43670" y="4474"/>
                    </a:cubicBezTo>
                    <a:lnTo>
                      <a:pt x="37368" y="3701"/>
                    </a:lnTo>
                    <a:lnTo>
                      <a:pt x="37368" y="3701"/>
                    </a:lnTo>
                    <a:cubicBezTo>
                      <a:pt x="37602" y="3973"/>
                      <a:pt x="37781" y="4289"/>
                      <a:pt x="37907" y="4621"/>
                    </a:cubicBezTo>
                    <a:cubicBezTo>
                      <a:pt x="38097" y="5061"/>
                      <a:pt x="38168" y="5551"/>
                      <a:pt x="38108" y="6025"/>
                    </a:cubicBezTo>
                    <a:cubicBezTo>
                      <a:pt x="38048" y="6264"/>
                      <a:pt x="37988" y="6498"/>
                      <a:pt x="37928" y="6732"/>
                    </a:cubicBezTo>
                    <a:cubicBezTo>
                      <a:pt x="37486" y="7801"/>
                      <a:pt x="36463" y="8410"/>
                      <a:pt x="35412" y="8410"/>
                    </a:cubicBezTo>
                    <a:cubicBezTo>
                      <a:pt x="34846" y="8410"/>
                      <a:pt x="34272" y="8234"/>
                      <a:pt x="33776" y="7859"/>
                    </a:cubicBezTo>
                    <a:cubicBezTo>
                      <a:pt x="33471" y="7652"/>
                      <a:pt x="33210" y="7396"/>
                      <a:pt x="32998" y="7097"/>
                    </a:cubicBezTo>
                    <a:cubicBezTo>
                      <a:pt x="32557" y="6498"/>
                      <a:pt x="32339" y="5802"/>
                      <a:pt x="32432" y="5056"/>
                    </a:cubicBezTo>
                    <a:cubicBezTo>
                      <a:pt x="32519" y="4332"/>
                      <a:pt x="32889" y="3679"/>
                      <a:pt x="33455" y="3222"/>
                    </a:cubicBezTo>
                    <a:lnTo>
                      <a:pt x="26766" y="2406"/>
                    </a:lnTo>
                    <a:lnTo>
                      <a:pt x="26766" y="2406"/>
                    </a:lnTo>
                    <a:cubicBezTo>
                      <a:pt x="27623" y="4005"/>
                      <a:pt x="26737" y="6505"/>
                      <a:pt x="24523" y="6505"/>
                    </a:cubicBezTo>
                    <a:cubicBezTo>
                      <a:pt x="24402" y="6505"/>
                      <a:pt x="24277" y="6497"/>
                      <a:pt x="24148" y="6482"/>
                    </a:cubicBezTo>
                    <a:cubicBezTo>
                      <a:pt x="21666" y="6177"/>
                      <a:pt x="21307" y="3320"/>
                      <a:pt x="22592" y="1899"/>
                    </a:cubicBezTo>
                    <a:lnTo>
                      <a:pt x="17497" y="1274"/>
                    </a:lnTo>
                    <a:lnTo>
                      <a:pt x="17497" y="1274"/>
                    </a:lnTo>
                    <a:cubicBezTo>
                      <a:pt x="17541" y="1410"/>
                      <a:pt x="17568" y="1540"/>
                      <a:pt x="17590" y="1676"/>
                    </a:cubicBezTo>
                    <a:cubicBezTo>
                      <a:pt x="17612" y="2193"/>
                      <a:pt x="17655" y="2787"/>
                      <a:pt x="17394" y="3265"/>
                    </a:cubicBezTo>
                    <a:cubicBezTo>
                      <a:pt x="17138" y="3728"/>
                      <a:pt x="16931" y="4163"/>
                      <a:pt x="16469" y="4474"/>
                    </a:cubicBezTo>
                    <a:cubicBezTo>
                      <a:pt x="16006" y="4778"/>
                      <a:pt x="15582" y="5029"/>
                      <a:pt x="15016" y="5089"/>
                    </a:cubicBezTo>
                    <a:cubicBezTo>
                      <a:pt x="14879" y="5110"/>
                      <a:pt x="14741" y="5120"/>
                      <a:pt x="14604" y="5120"/>
                    </a:cubicBezTo>
                    <a:cubicBezTo>
                      <a:pt x="14238" y="5120"/>
                      <a:pt x="13875" y="5047"/>
                      <a:pt x="13535" y="4909"/>
                    </a:cubicBezTo>
                    <a:cubicBezTo>
                      <a:pt x="11843" y="4218"/>
                      <a:pt x="11260" y="2112"/>
                      <a:pt x="12360" y="648"/>
                    </a:cubicBezTo>
                    <a:lnTo>
                      <a:pt x="70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2863" dist="38100" dir="21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" name="Google Shape;498;p63">
                <a:extLst>
                  <a:ext uri="{FF2B5EF4-FFF2-40B4-BE49-F238E27FC236}">
                    <a16:creationId xmlns:a16="http://schemas.microsoft.com/office/drawing/2014/main" id="{72EC6141-AEE7-FEC5-5155-BAF9B862A43B}"/>
                  </a:ext>
                </a:extLst>
              </p:cNvPr>
              <p:cNvSpPr/>
              <p:nvPr/>
            </p:nvSpPr>
            <p:spPr>
              <a:xfrm>
                <a:off x="-331425" y="1579700"/>
                <a:ext cx="1101300" cy="649025"/>
              </a:xfrm>
              <a:custGeom>
                <a:avLst/>
                <a:gdLst/>
                <a:ahLst/>
                <a:cxnLst/>
                <a:rect l="l" t="t" r="r" b="b"/>
                <a:pathLst>
                  <a:path w="44052" h="25961" extrusionOk="0">
                    <a:moveTo>
                      <a:pt x="40035" y="0"/>
                    </a:moveTo>
                    <a:lnTo>
                      <a:pt x="0" y="15402"/>
                    </a:lnTo>
                    <a:cubicBezTo>
                      <a:pt x="0" y="15402"/>
                      <a:pt x="1513" y="15761"/>
                      <a:pt x="1873" y="16638"/>
                    </a:cubicBezTo>
                    <a:cubicBezTo>
                      <a:pt x="2237" y="17514"/>
                      <a:pt x="1524" y="18526"/>
                      <a:pt x="1524" y="18526"/>
                    </a:cubicBezTo>
                    <a:cubicBezTo>
                      <a:pt x="1524" y="18526"/>
                      <a:pt x="2999" y="18885"/>
                      <a:pt x="3380" y="19816"/>
                    </a:cubicBezTo>
                    <a:cubicBezTo>
                      <a:pt x="3767" y="20752"/>
                      <a:pt x="2885" y="22439"/>
                      <a:pt x="2885" y="22439"/>
                    </a:cubicBezTo>
                    <a:cubicBezTo>
                      <a:pt x="2885" y="22439"/>
                      <a:pt x="4447" y="23011"/>
                      <a:pt x="4703" y="23631"/>
                    </a:cubicBezTo>
                    <a:cubicBezTo>
                      <a:pt x="4958" y="24252"/>
                      <a:pt x="4327" y="25960"/>
                      <a:pt x="4327" y="25960"/>
                    </a:cubicBezTo>
                    <a:lnTo>
                      <a:pt x="44051" y="10684"/>
                    </a:lnTo>
                    <a:cubicBezTo>
                      <a:pt x="41510" y="9791"/>
                      <a:pt x="42609" y="7168"/>
                      <a:pt x="42609" y="7168"/>
                    </a:cubicBezTo>
                    <a:cubicBezTo>
                      <a:pt x="42609" y="7168"/>
                      <a:pt x="41521" y="6466"/>
                      <a:pt x="41047" y="5753"/>
                    </a:cubicBezTo>
                    <a:cubicBezTo>
                      <a:pt x="40574" y="5040"/>
                      <a:pt x="41434" y="3418"/>
                      <a:pt x="41434" y="3418"/>
                    </a:cubicBezTo>
                    <a:cubicBezTo>
                      <a:pt x="41434" y="3418"/>
                      <a:pt x="39806" y="2993"/>
                      <a:pt x="39491" y="2221"/>
                    </a:cubicBezTo>
                    <a:cubicBezTo>
                      <a:pt x="39175" y="1442"/>
                      <a:pt x="40035" y="0"/>
                      <a:pt x="40035" y="0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4AE0689-D433-F511-AA9F-E057207FB8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13501">
              <a:off x="5843507" y="1486381"/>
              <a:ext cx="1964906" cy="1964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6F9B768D-1442-EE48-7101-86652D6B3B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395532">
              <a:off x="5220862" y="2129394"/>
              <a:ext cx="2914316" cy="291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itle 2">
            <a:extLst>
              <a:ext uri="{FF2B5EF4-FFF2-40B4-BE49-F238E27FC236}">
                <a16:creationId xmlns:a16="http://schemas.microsoft.com/office/drawing/2014/main" id="{B374445A-B16C-1E62-4528-DA129BDC44C2}"/>
              </a:ext>
            </a:extLst>
          </p:cNvPr>
          <p:cNvSpPr txBox="1">
            <a:spLocks/>
          </p:cNvSpPr>
          <p:nvPr/>
        </p:nvSpPr>
        <p:spPr>
          <a:xfrm>
            <a:off x="5239545" y="715459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Value Proposition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770684C-CDA8-FB11-18E9-3E133E175C92}"/>
              </a:ext>
            </a:extLst>
          </p:cNvPr>
          <p:cNvSpPr txBox="1">
            <a:spLocks/>
          </p:cNvSpPr>
          <p:nvPr/>
        </p:nvSpPr>
        <p:spPr>
          <a:xfrm>
            <a:off x="5293284" y="2238085"/>
            <a:ext cx="2784156" cy="94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27000" indent="0" algn="ctr">
              <a:buNone/>
            </a:pPr>
            <a:r>
              <a:rPr lang="en-US" dirty="0"/>
              <a:t>Effortless timetable planning tailored for HUST students.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E38AC8B-8BE1-A840-6F23-C2760A3C5603}"/>
              </a:ext>
            </a:extLst>
          </p:cNvPr>
          <p:cNvSpPr/>
          <p:nvPr/>
        </p:nvSpPr>
        <p:spPr>
          <a:xfrm rot="9823750">
            <a:off x="5490514" y="1974375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2AE33F2-6277-D36F-FB91-2992B8DB2EFB}"/>
              </a:ext>
            </a:extLst>
          </p:cNvPr>
          <p:cNvSpPr/>
          <p:nvPr/>
        </p:nvSpPr>
        <p:spPr>
          <a:xfrm rot="7277017">
            <a:off x="5281210" y="2127677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F3CD4883-F434-E93F-89EF-EE71611C67F0}"/>
              </a:ext>
            </a:extLst>
          </p:cNvPr>
          <p:cNvSpPr/>
          <p:nvPr/>
        </p:nvSpPr>
        <p:spPr>
          <a:xfrm rot="4724276">
            <a:off x="5282866" y="2365769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F32A90-B3F6-34CD-88B4-A3EDAB393565}"/>
              </a:ext>
            </a:extLst>
          </p:cNvPr>
          <p:cNvGrpSpPr/>
          <p:nvPr/>
        </p:nvGrpSpPr>
        <p:grpSpPr>
          <a:xfrm rot="12062455">
            <a:off x="7636686" y="2840771"/>
            <a:ext cx="425670" cy="607760"/>
            <a:chOff x="5331152" y="2126775"/>
            <a:chExt cx="425670" cy="60776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A47051C-3AAD-5AD0-E22A-99CDAB7E265B}"/>
                </a:ext>
              </a:extLst>
            </p:cNvPr>
            <p:cNvSpPr/>
            <p:nvPr/>
          </p:nvSpPr>
          <p:spPr>
            <a:xfrm rot="9823750">
              <a:off x="5642914" y="2126775"/>
              <a:ext cx="113908" cy="318823"/>
            </a:xfrm>
            <a:prstGeom prst="triangle">
              <a:avLst/>
            </a:prstGeom>
            <a:solidFill>
              <a:srgbClr val="F1C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FC4AE6B-5935-19EB-799D-DB78ADA74F13}"/>
                </a:ext>
              </a:extLst>
            </p:cNvPr>
            <p:cNvSpPr/>
            <p:nvPr/>
          </p:nvSpPr>
          <p:spPr>
            <a:xfrm rot="7277017">
              <a:off x="5433610" y="2280077"/>
              <a:ext cx="113908" cy="318823"/>
            </a:xfrm>
            <a:prstGeom prst="triangle">
              <a:avLst/>
            </a:prstGeom>
            <a:solidFill>
              <a:srgbClr val="F1C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9CE81DB-B126-999D-2952-EB4D7D1BFF0E}"/>
                </a:ext>
              </a:extLst>
            </p:cNvPr>
            <p:cNvSpPr/>
            <p:nvPr/>
          </p:nvSpPr>
          <p:spPr>
            <a:xfrm rot="4724276">
              <a:off x="5435266" y="2518169"/>
              <a:ext cx="113908" cy="318823"/>
            </a:xfrm>
            <a:prstGeom prst="triangle">
              <a:avLst/>
            </a:prstGeom>
            <a:solidFill>
              <a:srgbClr val="F1C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Google Shape;404;p57">
            <a:extLst>
              <a:ext uri="{FF2B5EF4-FFF2-40B4-BE49-F238E27FC236}">
                <a16:creationId xmlns:a16="http://schemas.microsoft.com/office/drawing/2014/main" id="{B02A0765-1415-27A2-478B-CE6128CD3935}"/>
              </a:ext>
            </a:extLst>
          </p:cNvPr>
          <p:cNvPicPr preferRelativeResize="0"/>
          <p:nvPr/>
        </p:nvPicPr>
        <p:blipFill>
          <a:blip r:embed="rId4" cstate="screen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3284" y="3666828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04;p57">
            <a:extLst>
              <a:ext uri="{FF2B5EF4-FFF2-40B4-BE49-F238E27FC236}">
                <a16:creationId xmlns:a16="http://schemas.microsoft.com/office/drawing/2014/main" id="{43CA5357-E391-200D-3921-5F90D1C1F881}"/>
              </a:ext>
            </a:extLst>
          </p:cNvPr>
          <p:cNvPicPr preferRelativeResize="0"/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3247" y="3824149"/>
            <a:ext cx="452652" cy="494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5294107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F7244-B867-2569-F24C-33DEE7DD3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Intuitiveness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54B8B2-EB5D-F5A2-1B2E-616C4B9E19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281" y="2086834"/>
            <a:ext cx="3863806" cy="716700"/>
          </a:xfrm>
        </p:spPr>
        <p:txBody>
          <a:bodyPr/>
          <a:lstStyle/>
          <a:p>
            <a:r>
              <a:rPr lang="en-US" dirty="0"/>
              <a:t>Students should quickly </a:t>
            </a:r>
          </a:p>
          <a:p>
            <a:r>
              <a:rPr lang="en-US" dirty="0"/>
              <a:t>understand how to use the </a:t>
            </a:r>
          </a:p>
          <a:p>
            <a:r>
              <a:rPr lang="en-US" dirty="0"/>
              <a:t>website without needing instructions.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11AE2C-9B54-3E81-C67B-9E96324E9FF9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Personalization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0C64B1E-0F20-4E4C-855C-E15658523EF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713543" y="2086834"/>
            <a:ext cx="3863806" cy="716700"/>
          </a:xfrm>
        </p:spPr>
        <p:txBody>
          <a:bodyPr/>
          <a:lstStyle/>
          <a:p>
            <a:r>
              <a:rPr lang="en-US" dirty="0"/>
              <a:t>Different students have </a:t>
            </a:r>
          </a:p>
          <a:p>
            <a:r>
              <a:rPr lang="en-US" dirty="0"/>
              <a:t>different scheduling needs, </a:t>
            </a:r>
          </a:p>
          <a:p>
            <a:r>
              <a:rPr lang="en-US" dirty="0"/>
              <a:t>so flexibility is crucial.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B2C5AD4-19A3-816C-512C-6D0A785B564B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549B019-FA13-9A84-68E5-1AABC9405E51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02281" y="3611434"/>
            <a:ext cx="3863806" cy="716700"/>
          </a:xfrm>
        </p:spPr>
        <p:txBody>
          <a:bodyPr/>
          <a:lstStyle/>
          <a:p>
            <a:r>
              <a:rPr lang="en-US" dirty="0"/>
              <a:t>Students need to organize </a:t>
            </a:r>
          </a:p>
          <a:p>
            <a:r>
              <a:rPr lang="en-US" dirty="0"/>
              <a:t>timetables quickly to save </a:t>
            </a:r>
          </a:p>
          <a:p>
            <a:r>
              <a:rPr lang="en-US" dirty="0"/>
              <a:t>time during course </a:t>
            </a:r>
          </a:p>
          <a:p>
            <a:r>
              <a:rPr lang="en-US" dirty="0"/>
              <a:t>registration.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607B11F-199A-48E0-E476-EAD6320F77F5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/>
              <a:t>Spatial Awareness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885A047-D4FD-B17F-3C0E-80576CB891D2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4713543" y="3611433"/>
            <a:ext cx="3863806" cy="716700"/>
          </a:xfrm>
        </p:spPr>
        <p:txBody>
          <a:bodyPr/>
          <a:lstStyle/>
          <a:p>
            <a:r>
              <a:rPr lang="en-US" dirty="0"/>
              <a:t>Knowing where classes are </a:t>
            </a:r>
          </a:p>
          <a:p>
            <a:r>
              <a:rPr lang="en-US" dirty="0"/>
              <a:t>located helps students plan </a:t>
            </a:r>
          </a:p>
          <a:p>
            <a:r>
              <a:rPr lang="en-US" dirty="0"/>
              <a:t>their day effectively.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A799CD3-9F88-78FD-791D-1FDB0CDCBB73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1002324" y="711181"/>
            <a:ext cx="2640161" cy="572700"/>
          </a:xfrm>
        </p:spPr>
        <p:txBody>
          <a:bodyPr/>
          <a:lstStyle/>
          <a:p>
            <a:r>
              <a:rPr lang="en-US" dirty="0"/>
              <a:t>Encoded Values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AD32767B-B9F7-BF80-5943-DF1BB87F41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841"/>
          <a:stretch/>
        </p:blipFill>
        <p:spPr bwMode="auto">
          <a:xfrm rot="21482031">
            <a:off x="5014562" y="-411349"/>
            <a:ext cx="3367238" cy="219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885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94E08-B9C2-CBBA-56DE-B673E8D72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70887-CA9D-EA72-567D-55F0E79BB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Intuitiveness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3D841-21DD-CB0C-AC4F-E26032445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281" y="2086834"/>
            <a:ext cx="3863806" cy="716700"/>
          </a:xfrm>
        </p:spPr>
        <p:txBody>
          <a:bodyPr/>
          <a:lstStyle/>
          <a:p>
            <a:r>
              <a:rPr lang="en-US" dirty="0"/>
              <a:t>Drag-and-drop Excel upload</a:t>
            </a:r>
          </a:p>
          <a:p>
            <a:r>
              <a:rPr lang="en-US" dirty="0"/>
              <a:t>with instant confirmation.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3718720-1E4A-7244-79FE-4976D951FA68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Personalization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6A45B4D-607E-5504-4B44-ED228899F30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713543" y="2086834"/>
            <a:ext cx="3863806" cy="716700"/>
          </a:xfrm>
        </p:spPr>
        <p:txBody>
          <a:bodyPr/>
          <a:lstStyle/>
          <a:p>
            <a:r>
              <a:rPr lang="en-US" dirty="0"/>
              <a:t>Set custom preferences like </a:t>
            </a:r>
          </a:p>
          <a:p>
            <a:r>
              <a:rPr lang="en-US" dirty="0"/>
              <a:t>off-days or study times.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DA4B7D-4FA5-7058-D517-8F9246877234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/>
              <a:t>Efficiency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1A1C791-7E18-529B-4667-DF429287ABA0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302281" y="3611434"/>
            <a:ext cx="3863806" cy="716700"/>
          </a:xfrm>
        </p:spPr>
        <p:txBody>
          <a:bodyPr/>
          <a:lstStyle/>
          <a:p>
            <a:r>
              <a:rPr lang="en-US" dirty="0"/>
              <a:t>Auto-generate timetable based </a:t>
            </a:r>
          </a:p>
          <a:p>
            <a:r>
              <a:rPr lang="en-US" dirty="0"/>
              <a:t>on user preferences.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E8C4F1A-349D-B498-C65B-CE690EB3A7DA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/>
              <a:t>Spatial Awareness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00BCAFF-9113-768F-D512-87E5FDCBAE92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4713543" y="3611433"/>
            <a:ext cx="3863806" cy="716700"/>
          </a:xfrm>
        </p:spPr>
        <p:txBody>
          <a:bodyPr/>
          <a:lstStyle/>
          <a:p>
            <a:r>
              <a:rPr lang="en-US" dirty="0"/>
              <a:t>Campus map showing class </a:t>
            </a:r>
          </a:p>
          <a:p>
            <a:r>
              <a:rPr lang="en-US" dirty="0"/>
              <a:t>locations clearly.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0ADB107-A5D5-71EB-ECA7-435192227352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>
            <a:off x="1002325" y="711181"/>
            <a:ext cx="2579706" cy="572700"/>
          </a:xfrm>
        </p:spPr>
        <p:txBody>
          <a:bodyPr/>
          <a:lstStyle/>
          <a:p>
            <a:r>
              <a:rPr lang="en-US" dirty="0"/>
              <a:t>Value-Aligned Features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935A9BF3-68F6-428D-938F-B496B7DFB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3905"/>
          <a:stretch/>
        </p:blipFill>
        <p:spPr bwMode="auto">
          <a:xfrm rot="21482031">
            <a:off x="5015103" y="-411357"/>
            <a:ext cx="3367238" cy="222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658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2E556A2D-46E1-551F-5054-CD9AFD060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77C9C628-8AB6-079E-C930-05FC1C16FAF2}"/>
              </a:ext>
            </a:extLst>
          </p:cNvPr>
          <p:cNvPicPr preferRelativeResize="0"/>
          <p:nvPr/>
        </p:nvPicPr>
        <p:blipFill>
          <a:blip r:embed="rId3" cstate="screen">
            <a:alphaModFix amt="8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F8C201F7-408F-380F-C19B-0E231EB7590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800DEF58-4942-D336-72A7-24E6B6B65251}"/>
              </a:ext>
            </a:extLst>
          </p:cNvPr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7BCB6A1D-5540-77FF-9D4D-C1CD42BC4B51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A9B3BCD3-509E-B66E-2806-64B81C8B82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2999" y="257175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Tasks</a:t>
            </a:r>
          </a:p>
        </p:txBody>
      </p:sp>
    </p:spTree>
    <p:extLst>
      <p:ext uri="{BB962C8B-B14F-4D97-AF65-F5344CB8AC3E}">
        <p14:creationId xmlns:p14="http://schemas.microsoft.com/office/powerpoint/2010/main" val="142380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tebook Lesson by Slidesgo">
  <a:themeElements>
    <a:clrScheme name="Simple Light">
      <a:dk1>
        <a:srgbClr val="595959"/>
      </a:dk1>
      <a:lt1>
        <a:srgbClr val="F1C232"/>
      </a:lt1>
      <a:dk2>
        <a:srgbClr val="595959"/>
      </a:dk2>
      <a:lt2>
        <a:srgbClr val="A8D68C"/>
      </a:lt2>
      <a:accent1>
        <a:srgbClr val="F1C232"/>
      </a:accent1>
      <a:accent2>
        <a:srgbClr val="B44141"/>
      </a:accent2>
      <a:accent3>
        <a:srgbClr val="F1C232"/>
      </a:accent3>
      <a:accent4>
        <a:srgbClr val="DF7070"/>
      </a:accent4>
      <a:accent5>
        <a:srgbClr val="7A9E64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3683</TotalTime>
  <Words>1451</Words>
  <Application>Microsoft Office PowerPoint</Application>
  <PresentationFormat>On-screen Show (16:9)</PresentationFormat>
  <Paragraphs>256</Paragraphs>
  <Slides>39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Anonymous Pro</vt:lpstr>
      <vt:lpstr>Roboto Mono Medium</vt:lpstr>
      <vt:lpstr>Coming Soon</vt:lpstr>
      <vt:lpstr>Concert One</vt:lpstr>
      <vt:lpstr>Notebook Lesson by Slidesgo</vt:lpstr>
      <vt:lpstr>TIMETABLE PLANNER WEBSITE</vt:lpstr>
      <vt:lpstr>Nguyen Gia Bao</vt:lpstr>
      <vt:lpstr>Table of Contents!</vt:lpstr>
      <vt:lpstr>01</vt:lpstr>
      <vt:lpstr>Problem</vt:lpstr>
      <vt:lpstr>PowerPoint Presentation</vt:lpstr>
      <vt:lpstr>Intuitiveness</vt:lpstr>
      <vt:lpstr>Intuitiveness</vt:lpstr>
      <vt:lpstr>02</vt:lpstr>
      <vt:lpstr>Simple Task</vt:lpstr>
      <vt:lpstr>03</vt:lpstr>
      <vt:lpstr>PowerPoint Presentation</vt:lpstr>
      <vt:lpstr>PowerPoint Presentation</vt:lpstr>
      <vt:lpstr>04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05</vt:lpstr>
      <vt:lpstr>Simple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06</vt:lpstr>
      <vt:lpstr>PowerPoint Presentation</vt:lpstr>
      <vt:lpstr>PowerPoint Presentation</vt:lpstr>
      <vt:lpstr>PowerPoint Presentation</vt:lpstr>
      <vt:lpstr>PowerPoint Presentation</vt:lpstr>
      <vt:lpstr>TIMETABLE PLANNER WEBSITE</vt:lpstr>
      <vt:lpstr>TIMETABLE PLANNER WEBSITE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Nguyen Huu Phong</dc:creator>
  <cp:lastModifiedBy>Nguyen Huu Phong</cp:lastModifiedBy>
  <cp:revision>242</cp:revision>
  <dcterms:modified xsi:type="dcterms:W3CDTF">2024-12-29T16:12:35Z</dcterms:modified>
</cp:coreProperties>
</file>